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47"/>
  </p:notesMasterIdLst>
  <p:sldIdLst>
    <p:sldId id="262" r:id="rId5"/>
    <p:sldId id="324" r:id="rId6"/>
    <p:sldId id="374" r:id="rId7"/>
    <p:sldId id="2076136802" r:id="rId8"/>
    <p:sldId id="2076136801" r:id="rId9"/>
    <p:sldId id="1989" r:id="rId10"/>
    <p:sldId id="1986" r:id="rId11"/>
    <p:sldId id="1999" r:id="rId12"/>
    <p:sldId id="2000" r:id="rId13"/>
    <p:sldId id="2001" r:id="rId14"/>
    <p:sldId id="2005" r:id="rId15"/>
    <p:sldId id="2006" r:id="rId16"/>
    <p:sldId id="2007" r:id="rId17"/>
    <p:sldId id="2008" r:id="rId18"/>
    <p:sldId id="2009" r:id="rId19"/>
    <p:sldId id="383" r:id="rId20"/>
    <p:sldId id="2010" r:id="rId21"/>
    <p:sldId id="2042" r:id="rId22"/>
    <p:sldId id="2016" r:id="rId23"/>
    <p:sldId id="2017" r:id="rId24"/>
    <p:sldId id="2043" r:id="rId25"/>
    <p:sldId id="2041" r:id="rId26"/>
    <p:sldId id="2045" r:id="rId27"/>
    <p:sldId id="2050" r:id="rId28"/>
    <p:sldId id="2020" r:id="rId29"/>
    <p:sldId id="2040" r:id="rId30"/>
    <p:sldId id="2046" r:id="rId31"/>
    <p:sldId id="2047" r:id="rId32"/>
    <p:sldId id="2039" r:id="rId33"/>
    <p:sldId id="2048" r:id="rId34"/>
    <p:sldId id="2076136803" r:id="rId35"/>
    <p:sldId id="2049" r:id="rId36"/>
    <p:sldId id="2052" r:id="rId37"/>
    <p:sldId id="2053" r:id="rId38"/>
    <p:sldId id="2054" r:id="rId39"/>
    <p:sldId id="2029" r:id="rId40"/>
    <p:sldId id="2026" r:id="rId41"/>
    <p:sldId id="2038" r:id="rId42"/>
    <p:sldId id="318" r:id="rId43"/>
    <p:sldId id="2051" r:id="rId44"/>
    <p:sldId id="2030" r:id="rId45"/>
    <p:sldId id="268" r:id="rId46"/>
  </p:sldIdLst>
  <p:sldSz cx="9144000" cy="5143500" type="screen16x9"/>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4F09F56-4D36-4100-9370-5F97459683D5}">
          <p14:sldIdLst>
            <p14:sldId id="262"/>
            <p14:sldId id="324"/>
            <p14:sldId id="374"/>
            <p14:sldId id="2076136802"/>
            <p14:sldId id="2076136801"/>
          </p14:sldIdLst>
        </p14:section>
        <p14:section name="Tendencias actuales" id="{FA400E28-36F3-477D-815F-FB69DA4FF470}">
          <p14:sldIdLst>
            <p14:sldId id="1989"/>
            <p14:sldId id="1986"/>
            <p14:sldId id="1999"/>
            <p14:sldId id="2000"/>
            <p14:sldId id="2001"/>
          </p14:sldIdLst>
        </p14:section>
        <p14:section name="Animaciones" id="{2CA82297-F205-4D84-8187-291FDB95B67C}">
          <p14:sldIdLst>
            <p14:sldId id="2005"/>
            <p14:sldId id="2006"/>
            <p14:sldId id="2007"/>
            <p14:sldId id="2008"/>
            <p14:sldId id="2009"/>
            <p14:sldId id="383"/>
            <p14:sldId id="2010"/>
          </p14:sldIdLst>
        </p14:section>
        <p14:section name="Lottie" id="{12084BAC-D010-445A-81E3-378AD51191D9}">
          <p14:sldIdLst>
            <p14:sldId id="2042"/>
            <p14:sldId id="2016"/>
            <p14:sldId id="2017"/>
            <p14:sldId id="2043"/>
          </p14:sldIdLst>
        </p14:section>
        <p14:section name="Sombras" id="{BEDFB3CC-6C76-49DE-8A7D-604A63FAD084}">
          <p14:sldIdLst>
            <p14:sldId id="2041"/>
            <p14:sldId id="2045"/>
            <p14:sldId id="2050"/>
            <p14:sldId id="2020"/>
          </p14:sldIdLst>
        </p14:section>
        <p14:section name="Border" id="{2959324E-5E0E-48D0-90E0-7FCC60752B65}">
          <p14:sldIdLst>
            <p14:sldId id="2040"/>
            <p14:sldId id="2046"/>
            <p14:sldId id="2047"/>
          </p14:sldIdLst>
        </p14:section>
        <p14:section name=".NET MAUI Graphics" id="{14365AB2-4695-44BF-B572-C00BD9EEE3AB}">
          <p14:sldIdLst>
            <p14:sldId id="2039"/>
            <p14:sldId id="2048"/>
            <p14:sldId id="2076136803"/>
            <p14:sldId id="2049"/>
          </p14:sldIdLst>
        </p14:section>
        <p14:section name="Desktop" id="{F195C033-9595-4147-8C07-207DC31E1AE8}">
          <p14:sldIdLst>
            <p14:sldId id="2052"/>
            <p14:sldId id="2053"/>
            <p14:sldId id="2054"/>
          </p14:sldIdLst>
        </p14:section>
        <p14:section name="Librerías de terceros" id="{D86C1328-AB49-443A-A857-BD26B049FAA5}">
          <p14:sldIdLst>
            <p14:sldId id="2029"/>
            <p14:sldId id="2026"/>
            <p14:sldId id="2038"/>
          </p14:sldIdLst>
        </p14:section>
        <p14:section name="Preguntas" id="{5B27D650-44B9-4740-AA39-0B0E5B8961EC}">
          <p14:sldIdLst>
            <p14:sldId id="318"/>
            <p14:sldId id="2051"/>
            <p14:sldId id="2030"/>
            <p14:sldId id="2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2636"/>
    <a:srgbClr val="BC1B28"/>
    <a:srgbClr val="F5D1A9"/>
    <a:srgbClr val="FEC600"/>
    <a:srgbClr val="F79141"/>
    <a:srgbClr val="F75E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075" autoAdjust="0"/>
    <p:restoredTop sz="97289"/>
  </p:normalViewPr>
  <p:slideViewPr>
    <p:cSldViewPr snapToGrid="0" snapToObjects="1">
      <p:cViewPr varScale="1">
        <p:scale>
          <a:sx n="96" d="100"/>
          <a:sy n="96" d="100"/>
        </p:scale>
        <p:origin x="60" y="69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oboto" panose="02000000000000000000" pitchFamily="2" charset="0"/>
              </a:defRPr>
            </a:lvl1pPr>
          </a:lstStyle>
          <a:p>
            <a:endParaRPr lang="es-ES_tradnl"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oboto" panose="02000000000000000000" pitchFamily="2" charset="0"/>
              </a:defRPr>
            </a:lvl1pPr>
          </a:lstStyle>
          <a:p>
            <a:fld id="{DCA56A9A-4BAE-FD47-BB3C-7835DCE68FCA}" type="datetimeFigureOut">
              <a:rPr lang="es-ES_tradnl" smtClean="0"/>
              <a:pPr/>
              <a:t>01/11/2022</a:t>
            </a:fld>
            <a:endParaRPr lang="es-ES_tradnl"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ES_tradnl" dirty="0"/>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oboto" panose="02000000000000000000" pitchFamily="2" charset="0"/>
              </a:defRPr>
            </a:lvl1pPr>
          </a:lstStyle>
          <a:p>
            <a:endParaRPr lang="es-ES_tradnl"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oboto" panose="02000000000000000000" pitchFamily="2" charset="0"/>
              </a:defRPr>
            </a:lvl1pPr>
          </a:lstStyle>
          <a:p>
            <a:fld id="{C382ADF4-A534-6449-9CBB-71456C9C3EC9}" type="slidenum">
              <a:rPr lang="es-ES_tradnl" smtClean="0"/>
              <a:pPr/>
              <a:t>‹#›</a:t>
            </a:fld>
            <a:endParaRPr lang="es-ES_tradnl" dirty="0"/>
          </a:p>
        </p:txBody>
      </p:sp>
    </p:spTree>
    <p:extLst>
      <p:ext uri="{BB962C8B-B14F-4D97-AF65-F5344CB8AC3E}">
        <p14:creationId xmlns:p14="http://schemas.microsoft.com/office/powerpoint/2010/main" val="906940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Roboto" panose="02000000000000000000" pitchFamily="2" charset="0"/>
        <a:ea typeface="+mn-ea"/>
        <a:cs typeface="+mn-cs"/>
      </a:defRPr>
    </a:lvl1pPr>
    <a:lvl2pPr marL="457200" algn="l" defTabSz="914400" rtl="0" eaLnBrk="1" latinLnBrk="0" hangingPunct="1">
      <a:defRPr sz="1200" b="0" i="0" kern="1200">
        <a:solidFill>
          <a:schemeClr val="tx1"/>
        </a:solidFill>
        <a:latin typeface="Roboto" panose="02000000000000000000" pitchFamily="2" charset="0"/>
        <a:ea typeface="+mn-ea"/>
        <a:cs typeface="+mn-cs"/>
      </a:defRPr>
    </a:lvl2pPr>
    <a:lvl3pPr marL="914400" algn="l" defTabSz="914400" rtl="0" eaLnBrk="1" latinLnBrk="0" hangingPunct="1">
      <a:defRPr sz="1200" b="0" i="0" kern="1200">
        <a:solidFill>
          <a:schemeClr val="tx1"/>
        </a:solidFill>
        <a:latin typeface="Roboto" panose="02000000000000000000" pitchFamily="2" charset="0"/>
        <a:ea typeface="+mn-ea"/>
        <a:cs typeface="+mn-cs"/>
      </a:defRPr>
    </a:lvl3pPr>
    <a:lvl4pPr marL="1371600" algn="l" defTabSz="914400" rtl="0" eaLnBrk="1" latinLnBrk="0" hangingPunct="1">
      <a:defRPr sz="1200" b="0" i="0" kern="1200">
        <a:solidFill>
          <a:schemeClr val="tx1"/>
        </a:solidFill>
        <a:latin typeface="Roboto" panose="02000000000000000000" pitchFamily="2" charset="0"/>
        <a:ea typeface="+mn-ea"/>
        <a:cs typeface="+mn-cs"/>
      </a:defRPr>
    </a:lvl4pPr>
    <a:lvl5pPr marL="1828800" algn="l" defTabSz="914400" rtl="0" eaLnBrk="1" latinLnBrk="0" hangingPunct="1">
      <a:defRPr sz="1200" b="0" i="0" kern="1200">
        <a:solidFill>
          <a:schemeClr val="tx1"/>
        </a:solidFill>
        <a:latin typeface="Roboto" panose="020000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ES_tradnl" dirty="0">
              <a:latin typeface="Roboto" charset="0"/>
              <a:ea typeface="Roboto" charset="0"/>
              <a:cs typeface="Roboto" charset="0"/>
            </a:endParaRPr>
          </a:p>
        </p:txBody>
      </p:sp>
      <p:sp>
        <p:nvSpPr>
          <p:cNvPr id="4" name="Marcador de número de diapositiva 3"/>
          <p:cNvSpPr>
            <a:spLocks noGrp="1"/>
          </p:cNvSpPr>
          <p:nvPr>
            <p:ph type="sldNum" sz="quarter" idx="10"/>
          </p:nvPr>
        </p:nvSpPr>
        <p:spPr/>
        <p:txBody>
          <a:bodyPr/>
          <a:lstStyle/>
          <a:p>
            <a:fld id="{C382ADF4-A534-6449-9CBB-71456C9C3EC9}" type="slidenum">
              <a:rPr lang="es-ES_tradnl" smtClean="0"/>
              <a:t>1</a:t>
            </a:fld>
            <a:endParaRPr lang="es-ES_tradnl"/>
          </a:p>
        </p:txBody>
      </p:sp>
    </p:spTree>
    <p:extLst>
      <p:ext uri="{BB962C8B-B14F-4D97-AF65-F5344CB8AC3E}">
        <p14:creationId xmlns:p14="http://schemas.microsoft.com/office/powerpoint/2010/main" val="291819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16</a:t>
            </a:fld>
            <a:endParaRPr lang="en-US"/>
          </a:p>
        </p:txBody>
      </p:sp>
    </p:spTree>
    <p:extLst>
      <p:ext uri="{BB962C8B-B14F-4D97-AF65-F5344CB8AC3E}">
        <p14:creationId xmlns:p14="http://schemas.microsoft.com/office/powerpoint/2010/main" val="1107562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github.com</a:t>
            </a:r>
            <a:r>
              <a:rPr lang="en-US" dirty="0"/>
              <a:t>/</a:t>
            </a:r>
            <a:r>
              <a:rPr lang="en-US" dirty="0" err="1"/>
              <a:t>airbnb</a:t>
            </a:r>
            <a:r>
              <a:rPr lang="en-US" dirty="0"/>
              <a:t>/</a:t>
            </a:r>
            <a:r>
              <a:rPr lang="en-US" dirty="0" err="1"/>
              <a:t>lottie</a:t>
            </a:r>
            <a:endParaRPr lang="en-US" dirty="0"/>
          </a:p>
          <a:p>
            <a:pPr marL="171450" marR="0" lvl="0" indent="-17145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github.com</a:t>
            </a:r>
            <a:r>
              <a:rPr lang="en-US" dirty="0"/>
              <a:t>/martijn00/</a:t>
            </a:r>
            <a:r>
              <a:rPr lang="en-US" dirty="0" err="1"/>
              <a:t>LottieXamarin</a:t>
            </a:r>
            <a:endParaRPr lang="en-US" dirty="0"/>
          </a:p>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7D53CEE-62DC-1043-B7A1-C293DA72E574}" type="slidenum">
              <a:rPr lang="en-US" smtClean="0"/>
              <a:t>19</a:t>
            </a:fld>
            <a:endParaRPr lang="en-US"/>
          </a:p>
        </p:txBody>
      </p:sp>
    </p:spTree>
    <p:extLst>
      <p:ext uri="{BB962C8B-B14F-4D97-AF65-F5344CB8AC3E}">
        <p14:creationId xmlns:p14="http://schemas.microsoft.com/office/powerpoint/2010/main" val="10551176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5097B6B-FF96-F443-AED4-FFB28983C4F8}" type="slidenum">
              <a:rPr lang="en-US" smtClean="0"/>
              <a:t>20</a:t>
            </a:fld>
            <a:endParaRPr lang="en-US"/>
          </a:p>
        </p:txBody>
      </p:sp>
    </p:spTree>
    <p:extLst>
      <p:ext uri="{BB962C8B-B14F-4D97-AF65-F5344CB8AC3E}">
        <p14:creationId xmlns:p14="http://schemas.microsoft.com/office/powerpoint/2010/main" val="37681063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7D53CEE-62DC-1043-B7A1-C293DA72E574}" type="slidenum">
              <a:rPr lang="en-US" smtClean="0"/>
              <a:t>23</a:t>
            </a:fld>
            <a:endParaRPr lang="en-US"/>
          </a:p>
        </p:txBody>
      </p:sp>
    </p:spTree>
    <p:extLst>
      <p:ext uri="{BB962C8B-B14F-4D97-AF65-F5344CB8AC3E}">
        <p14:creationId xmlns:p14="http://schemas.microsoft.com/office/powerpoint/2010/main" val="15180130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7D53CEE-62DC-1043-B7A1-C293DA72E574}" type="slidenum">
              <a:rPr lang="en-US" smtClean="0"/>
              <a:t>24</a:t>
            </a:fld>
            <a:endParaRPr lang="en-US"/>
          </a:p>
        </p:txBody>
      </p:sp>
    </p:spTree>
    <p:extLst>
      <p:ext uri="{BB962C8B-B14F-4D97-AF65-F5344CB8AC3E}">
        <p14:creationId xmlns:p14="http://schemas.microsoft.com/office/powerpoint/2010/main" val="2653047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7D53CEE-62DC-1043-B7A1-C293DA72E574}" type="slidenum">
              <a:rPr lang="en-US" smtClean="0"/>
              <a:t>25</a:t>
            </a:fld>
            <a:endParaRPr lang="en-US"/>
          </a:p>
        </p:txBody>
      </p:sp>
    </p:spTree>
    <p:extLst>
      <p:ext uri="{BB962C8B-B14F-4D97-AF65-F5344CB8AC3E}">
        <p14:creationId xmlns:p14="http://schemas.microsoft.com/office/powerpoint/2010/main" val="1518013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7D53CEE-62DC-1043-B7A1-C293DA72E574}" type="slidenum">
              <a:rPr lang="en-US" smtClean="0"/>
              <a:t>27</a:t>
            </a:fld>
            <a:endParaRPr lang="en-US"/>
          </a:p>
        </p:txBody>
      </p:sp>
    </p:spTree>
    <p:extLst>
      <p:ext uri="{BB962C8B-B14F-4D97-AF65-F5344CB8AC3E}">
        <p14:creationId xmlns:p14="http://schemas.microsoft.com/office/powerpoint/2010/main" val="15870400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7D53CEE-62DC-1043-B7A1-C293DA72E574}" type="slidenum">
              <a:rPr lang="en-US" smtClean="0"/>
              <a:t>30</a:t>
            </a:fld>
            <a:endParaRPr lang="en-US"/>
          </a:p>
        </p:txBody>
      </p:sp>
    </p:spTree>
    <p:extLst>
      <p:ext uri="{BB962C8B-B14F-4D97-AF65-F5344CB8AC3E}">
        <p14:creationId xmlns:p14="http://schemas.microsoft.com/office/powerpoint/2010/main" val="7514331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7D53CEE-62DC-1043-B7A1-C293DA72E574}" type="slidenum">
              <a:rPr lang="en-US" smtClean="0"/>
              <a:t>31</a:t>
            </a:fld>
            <a:endParaRPr lang="en-US"/>
          </a:p>
        </p:txBody>
      </p:sp>
    </p:spTree>
    <p:extLst>
      <p:ext uri="{BB962C8B-B14F-4D97-AF65-F5344CB8AC3E}">
        <p14:creationId xmlns:p14="http://schemas.microsoft.com/office/powerpoint/2010/main" val="11455034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7D53CEE-62DC-1043-B7A1-C293DA72E574}" type="slidenum">
              <a:rPr lang="en-US" smtClean="0"/>
              <a:t>34</a:t>
            </a:fld>
            <a:endParaRPr lang="en-US"/>
          </a:p>
        </p:txBody>
      </p:sp>
    </p:spTree>
    <p:extLst>
      <p:ext uri="{BB962C8B-B14F-4D97-AF65-F5344CB8AC3E}">
        <p14:creationId xmlns:p14="http://schemas.microsoft.com/office/powerpoint/2010/main" val="1559749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5097B6B-FF96-F443-AED4-FFB28983C4F8}" type="slidenum">
              <a:rPr lang="en-US" smtClean="0"/>
              <a:t>2</a:t>
            </a:fld>
            <a:endParaRPr lang="en-US"/>
          </a:p>
        </p:txBody>
      </p:sp>
    </p:spTree>
    <p:extLst>
      <p:ext uri="{BB962C8B-B14F-4D97-AF65-F5344CB8AC3E}">
        <p14:creationId xmlns:p14="http://schemas.microsoft.com/office/powerpoint/2010/main" val="29795056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39</a:t>
            </a:fld>
            <a:endParaRPr lang="en-US"/>
          </a:p>
        </p:txBody>
      </p:sp>
    </p:spTree>
    <p:extLst>
      <p:ext uri="{BB962C8B-B14F-4D97-AF65-F5344CB8AC3E}">
        <p14:creationId xmlns:p14="http://schemas.microsoft.com/office/powerpoint/2010/main" val="29908348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ES_tradnl" dirty="0">
              <a:latin typeface="Roboto" charset="0"/>
              <a:ea typeface="Roboto" charset="0"/>
              <a:cs typeface="Roboto" charset="0"/>
            </a:endParaRPr>
          </a:p>
        </p:txBody>
      </p:sp>
      <p:sp>
        <p:nvSpPr>
          <p:cNvPr id="4" name="Marcador de número de diapositiva 3"/>
          <p:cNvSpPr>
            <a:spLocks noGrp="1"/>
          </p:cNvSpPr>
          <p:nvPr>
            <p:ph type="sldNum" sz="quarter" idx="10"/>
          </p:nvPr>
        </p:nvSpPr>
        <p:spPr/>
        <p:txBody>
          <a:bodyPr/>
          <a:lstStyle/>
          <a:p>
            <a:fld id="{C382ADF4-A534-6449-9CBB-71456C9C3EC9}" type="slidenum">
              <a:rPr lang="es-ES_tradnl" smtClean="0"/>
              <a:t>42</a:t>
            </a:fld>
            <a:endParaRPr lang="es-ES_tradnl"/>
          </a:p>
        </p:txBody>
      </p:sp>
    </p:spTree>
    <p:extLst>
      <p:ext uri="{BB962C8B-B14F-4D97-AF65-F5344CB8AC3E}">
        <p14:creationId xmlns:p14="http://schemas.microsoft.com/office/powerpoint/2010/main" val="772762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3</a:t>
            </a:fld>
            <a:endParaRPr lang="en-GB" dirty="0"/>
          </a:p>
        </p:txBody>
      </p:sp>
    </p:spTree>
    <p:extLst>
      <p:ext uri="{BB962C8B-B14F-4D97-AF65-F5344CB8AC3E}">
        <p14:creationId xmlns:p14="http://schemas.microsoft.com/office/powerpoint/2010/main" val="268117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7B2E3C7-4DED-451B-AD6F-BFB932FF2CAD}" type="slidenum">
              <a:rPr lang="es-ES" smtClean="0"/>
              <a:t>4</a:t>
            </a:fld>
            <a:endParaRPr lang="es-ES"/>
          </a:p>
        </p:txBody>
      </p:sp>
    </p:spTree>
    <p:extLst>
      <p:ext uri="{BB962C8B-B14F-4D97-AF65-F5344CB8AC3E}">
        <p14:creationId xmlns:p14="http://schemas.microsoft.com/office/powerpoint/2010/main" val="3631099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5097B6B-FF96-F443-AED4-FFB28983C4F8}" type="slidenum">
              <a:rPr lang="en-US" smtClean="0"/>
              <a:t>7</a:t>
            </a:fld>
            <a:endParaRPr lang="en-US"/>
          </a:p>
        </p:txBody>
      </p:sp>
    </p:spTree>
    <p:extLst>
      <p:ext uri="{BB962C8B-B14F-4D97-AF65-F5344CB8AC3E}">
        <p14:creationId xmlns:p14="http://schemas.microsoft.com/office/powerpoint/2010/main" val="3900383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5097B6B-FF96-F443-AED4-FFB28983C4F8}" type="slidenum">
              <a:rPr lang="en-US" smtClean="0"/>
              <a:t>12</a:t>
            </a:fld>
            <a:endParaRPr lang="en-US"/>
          </a:p>
        </p:txBody>
      </p:sp>
    </p:spTree>
    <p:extLst>
      <p:ext uri="{BB962C8B-B14F-4D97-AF65-F5344CB8AC3E}">
        <p14:creationId xmlns:p14="http://schemas.microsoft.com/office/powerpoint/2010/main" val="3856866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5097B6B-FF96-F443-AED4-FFB28983C4F8}" type="slidenum">
              <a:rPr lang="en-US" smtClean="0"/>
              <a:t>13</a:t>
            </a:fld>
            <a:endParaRPr lang="en-US"/>
          </a:p>
        </p:txBody>
      </p:sp>
    </p:spTree>
    <p:extLst>
      <p:ext uri="{BB962C8B-B14F-4D97-AF65-F5344CB8AC3E}">
        <p14:creationId xmlns:p14="http://schemas.microsoft.com/office/powerpoint/2010/main" val="3675515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5097B6B-FF96-F443-AED4-FFB28983C4F8}" type="slidenum">
              <a:rPr lang="en-US" smtClean="0"/>
              <a:t>14</a:t>
            </a:fld>
            <a:endParaRPr lang="en-US"/>
          </a:p>
        </p:txBody>
      </p:sp>
    </p:spTree>
    <p:extLst>
      <p:ext uri="{BB962C8B-B14F-4D97-AF65-F5344CB8AC3E}">
        <p14:creationId xmlns:p14="http://schemas.microsoft.com/office/powerpoint/2010/main" val="1560023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5097B6B-FF96-F443-AED4-FFB28983C4F8}" type="slidenum">
              <a:rPr lang="en-US" smtClean="0"/>
              <a:t>15</a:t>
            </a:fld>
            <a:endParaRPr lang="en-US"/>
          </a:p>
        </p:txBody>
      </p:sp>
    </p:spTree>
    <p:extLst>
      <p:ext uri="{BB962C8B-B14F-4D97-AF65-F5344CB8AC3E}">
        <p14:creationId xmlns:p14="http://schemas.microsoft.com/office/powerpoint/2010/main" val="1754902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2054D82-3A64-5548-A478-6A05F87958C3}" type="datetimeFigureOut">
              <a:rPr lang="es-ES_tradnl" smtClean="0"/>
              <a:t>01/11/2022</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F248B3BC-61AD-1F45-AC82-83B3624E2DFD}" type="slidenum">
              <a:rPr lang="es-ES_tradnl" smtClean="0"/>
              <a:t>‹#›</a:t>
            </a:fld>
            <a:endParaRPr lang="es-ES_tradnl"/>
          </a:p>
        </p:txBody>
      </p:sp>
    </p:spTree>
    <p:extLst>
      <p:ext uri="{BB962C8B-B14F-4D97-AF65-F5344CB8AC3E}">
        <p14:creationId xmlns:p14="http://schemas.microsoft.com/office/powerpoint/2010/main" val="1136735681"/>
      </p:ext>
    </p:extLst>
  </p:cSld>
  <p:clrMapOvr>
    <a:masterClrMapping/>
  </p:clrMapOvr>
  <p:transition spd="med">
    <p:blinds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054D82-3A64-5548-A478-6A05F87958C3}" type="datetimeFigureOut">
              <a:rPr lang="es-ES_tradnl" smtClean="0"/>
              <a:t>01/11/2022</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F248B3BC-61AD-1F45-AC82-83B3624E2DFD}" type="slidenum">
              <a:rPr lang="es-ES_tradnl" smtClean="0"/>
              <a:t>‹#›</a:t>
            </a:fld>
            <a:endParaRPr lang="es-ES_tradnl"/>
          </a:p>
        </p:txBody>
      </p:sp>
    </p:spTree>
    <p:extLst>
      <p:ext uri="{BB962C8B-B14F-4D97-AF65-F5344CB8AC3E}">
        <p14:creationId xmlns:p14="http://schemas.microsoft.com/office/powerpoint/2010/main" val="1051265649"/>
      </p:ext>
    </p:extLst>
  </p:cSld>
  <p:clrMapOvr>
    <a:masterClrMapping/>
  </p:clrMapOvr>
  <p:transition spd="med">
    <p:blinds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054D82-3A64-5548-A478-6A05F87958C3}" type="datetimeFigureOut">
              <a:rPr lang="es-ES_tradnl" smtClean="0"/>
              <a:t>01/11/2022</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F248B3BC-61AD-1F45-AC82-83B3624E2DFD}" type="slidenum">
              <a:rPr lang="es-ES_tradnl" smtClean="0"/>
              <a:t>‹#›</a:t>
            </a:fld>
            <a:endParaRPr lang="es-ES_tradnl"/>
          </a:p>
        </p:txBody>
      </p:sp>
    </p:spTree>
    <p:extLst>
      <p:ext uri="{BB962C8B-B14F-4D97-AF65-F5344CB8AC3E}">
        <p14:creationId xmlns:p14="http://schemas.microsoft.com/office/powerpoint/2010/main" val="1273798874"/>
      </p:ext>
    </p:extLst>
  </p:cSld>
  <p:clrMapOvr>
    <a:masterClrMapping/>
  </p:clrMapOvr>
  <p:transition spd="med">
    <p:blinds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457200" y="1744663"/>
            <a:ext cx="8229600" cy="1541480"/>
          </a:xfrm>
        </p:spPr>
        <p:txBody>
          <a:bodyPr/>
          <a:lstStyle>
            <a:lvl2pPr marL="574565" indent="-114278">
              <a:defRPr/>
            </a:lvl2pPr>
            <a:lvl3pPr marL="1028502" indent="-114278">
              <a:defRPr/>
            </a:lvl3pPr>
            <a:lvl4pPr marL="1488789" indent="-114278">
              <a:defRPr/>
            </a:lvl4pPr>
            <a:lvl5pPr marL="1942727" indent="-114278">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p:cNvSpPr>
            <a:spLocks noGrp="1"/>
          </p:cNvSpPr>
          <p:nvPr>
            <p:ph type="title" hasCustomPrompt="1"/>
          </p:nvPr>
        </p:nvSpPr>
        <p:spPr>
          <a:xfrm>
            <a:off x="457200" y="401956"/>
            <a:ext cx="8229600" cy="360548"/>
          </a:xfrm>
        </p:spPr>
        <p:txBody>
          <a:bodyPr/>
          <a:lstStyle/>
          <a:p>
            <a:r>
              <a:rPr lang="en-US" dirty="0"/>
              <a:t>Click to edit title</a:t>
            </a:r>
          </a:p>
        </p:txBody>
      </p:sp>
      <p:sp>
        <p:nvSpPr>
          <p:cNvPr id="12" name="Text Placeholder 13"/>
          <p:cNvSpPr>
            <a:spLocks noGrp="1"/>
          </p:cNvSpPr>
          <p:nvPr>
            <p:ph type="body" sz="quarter" idx="17" hasCustomPrompt="1"/>
          </p:nvPr>
        </p:nvSpPr>
        <p:spPr>
          <a:xfrm>
            <a:off x="457200" y="809626"/>
            <a:ext cx="8229600" cy="302006"/>
          </a:xfrm>
        </p:spPr>
        <p:txBody>
          <a:bodyPr/>
          <a:lstStyle>
            <a:lvl1pPr marL="0" indent="0">
              <a:buNone/>
              <a:defRPr sz="1200">
                <a:solidFill>
                  <a:schemeClr val="tx1"/>
                </a:solidFill>
              </a:defRPr>
            </a:lvl1pPr>
            <a:lvl2pPr marL="174592" indent="0">
              <a:buNone/>
              <a:defRPr sz="1200">
                <a:solidFill>
                  <a:schemeClr val="tx1"/>
                </a:solidFill>
              </a:defRPr>
            </a:lvl2pPr>
            <a:lvl3pPr marL="342835" indent="0">
              <a:buNone/>
              <a:defRPr sz="1200">
                <a:solidFill>
                  <a:schemeClr val="tx1"/>
                </a:solidFill>
              </a:defRPr>
            </a:lvl3pPr>
            <a:lvl4pPr marL="517425" indent="0">
              <a:buNone/>
              <a:defRPr sz="1200">
                <a:solidFill>
                  <a:schemeClr val="tx1"/>
                </a:solidFill>
              </a:defRPr>
            </a:lvl4pPr>
            <a:lvl5pPr marL="685668" indent="0">
              <a:buNone/>
              <a:defRPr sz="1200">
                <a:solidFill>
                  <a:schemeClr val="tx1"/>
                </a:solidFill>
              </a:defRPr>
            </a:lvl5pPr>
          </a:lstStyle>
          <a:p>
            <a:pPr lvl="0"/>
            <a:r>
              <a:rPr lang="en-US" dirty="0"/>
              <a:t>Click to edit text</a:t>
            </a:r>
          </a:p>
        </p:txBody>
      </p:sp>
      <p:sp>
        <p:nvSpPr>
          <p:cNvPr id="13" name="Date Placeholder 12"/>
          <p:cNvSpPr>
            <a:spLocks noGrp="1"/>
          </p:cNvSpPr>
          <p:nvPr>
            <p:ph type="dt" sz="half" idx="18"/>
          </p:nvPr>
        </p:nvSpPr>
        <p:spPr>
          <a:xfrm>
            <a:off x="1927535" y="4760804"/>
            <a:ext cx="1098755" cy="138503"/>
          </a:xfrm>
          <a:prstGeom prst="rect">
            <a:avLst/>
          </a:prstGeom>
        </p:spPr>
        <p:txBody>
          <a:bodyPr/>
          <a:lstStyle/>
          <a:p>
            <a:fld id="{6DD3B76A-C5DE-4B9A-BEAE-BBF0DC17AAA8}" type="datetime1">
              <a:rPr lang="en-US" smtClean="0"/>
              <a:t>11/1/2022</a:t>
            </a:fld>
            <a:endParaRPr lang="en-US" dirty="0"/>
          </a:p>
        </p:txBody>
      </p:sp>
      <p:sp>
        <p:nvSpPr>
          <p:cNvPr id="14" name="Footer Placeholder 13"/>
          <p:cNvSpPr>
            <a:spLocks noGrp="1"/>
          </p:cNvSpPr>
          <p:nvPr>
            <p:ph type="ftr" sz="quarter" idx="19"/>
          </p:nvPr>
        </p:nvSpPr>
        <p:spPr>
          <a:xfrm>
            <a:off x="698911" y="4760806"/>
            <a:ext cx="1228623" cy="138503"/>
          </a:xfrm>
          <a:prstGeom prst="rect">
            <a:avLst/>
          </a:prstGeom>
        </p:spPr>
        <p:txBody>
          <a:bodyPr/>
          <a:lstStyle/>
          <a:p>
            <a:r>
              <a:rPr lang="en-US"/>
              <a:t>Microsoft confidential</a:t>
            </a:r>
            <a:endParaRPr lang="en-US" dirty="0"/>
          </a:p>
        </p:txBody>
      </p:sp>
      <p:sp>
        <p:nvSpPr>
          <p:cNvPr id="15" name="Slide Number Placeholder 14"/>
          <p:cNvSpPr>
            <a:spLocks noGrp="1"/>
          </p:cNvSpPr>
          <p:nvPr>
            <p:ph type="sldNum" sz="quarter" idx="20"/>
          </p:nvPr>
        </p:nvSpPr>
        <p:spPr>
          <a:xfrm>
            <a:off x="457201" y="4760804"/>
            <a:ext cx="228926" cy="138504"/>
          </a:xfrm>
          <a:prstGeom prst="rect">
            <a:avLst/>
          </a:prstGeom>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542783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115311" y="891883"/>
            <a:ext cx="5826763" cy="1379224"/>
          </a:xfrm>
        </p:spPr>
        <p:txBody>
          <a:bodyPr wrap="square">
            <a:spAutoFit/>
          </a:bodyPr>
          <a:lstStyle>
            <a:lvl1pPr marL="0" indent="0">
              <a:buNone/>
              <a:defRPr baseline="0">
                <a:solidFill>
                  <a:srgbClr val="0A79D2"/>
                </a:solidFill>
              </a:defRPr>
            </a:lvl1pPr>
            <a:lvl2pPr marL="252054" marR="0" indent="0" algn="l" defTabSz="685758" rtl="0" eaLnBrk="1" fontAlgn="auto" latinLnBrk="0" hangingPunct="1">
              <a:lnSpc>
                <a:spcPct val="90000"/>
              </a:lnSpc>
              <a:spcBef>
                <a:spcPct val="20000"/>
              </a:spcBef>
              <a:spcAft>
                <a:spcPts val="0"/>
              </a:spcAft>
              <a:buClrTx/>
              <a:buSzPct val="90000"/>
              <a:buFont typeface="Arial" pitchFamily="34" charset="0"/>
              <a:buNone/>
              <a:tabLst/>
              <a:defRPr lang="en-US" sz="1765" kern="1200" spc="0" baseline="0" dirty="0" smtClean="0">
                <a:gradFill>
                  <a:gsLst>
                    <a:gs pos="1250">
                      <a:schemeClr val="tx1"/>
                    </a:gs>
                    <a:gs pos="100000">
                      <a:schemeClr val="tx1"/>
                    </a:gs>
                  </a:gsLst>
                  <a:lin ang="5400000" scaled="0"/>
                </a:gradFill>
                <a:latin typeface="+mn-lt"/>
                <a:ea typeface="+mn-ea"/>
                <a:cs typeface="+mn-cs"/>
              </a:defRPr>
            </a:lvl2pPr>
            <a:lvl3pPr marL="420091" marR="0" indent="0" algn="l" defTabSz="685758" rtl="0" eaLnBrk="1" fontAlgn="auto" latinLnBrk="0" hangingPunct="1">
              <a:lnSpc>
                <a:spcPct val="90000"/>
              </a:lnSpc>
              <a:spcBef>
                <a:spcPct val="20000"/>
              </a:spcBef>
              <a:spcAft>
                <a:spcPts val="0"/>
              </a:spcAft>
              <a:buClrTx/>
              <a:buSzPct val="90000"/>
              <a:buFont typeface="Arial" pitchFamily="34" charset="0"/>
              <a:buNone/>
              <a:tabLst/>
              <a:defRPr lang="en-US" sz="1471" kern="1200" spc="0" baseline="0" dirty="0" smtClean="0">
                <a:gradFill>
                  <a:gsLst>
                    <a:gs pos="1250">
                      <a:schemeClr val="tx1"/>
                    </a:gs>
                    <a:gs pos="100000">
                      <a:schemeClr val="tx1"/>
                    </a:gs>
                  </a:gsLst>
                  <a:lin ang="5400000" scaled="0"/>
                </a:gradFill>
                <a:latin typeface="+mn-lt"/>
                <a:ea typeface="+mn-ea"/>
                <a:cs typeface="+mn-cs"/>
              </a:defRPr>
            </a:lvl3pPr>
            <a:lvl4pPr marL="588125" marR="0" indent="0" algn="l" defTabSz="685758" rtl="0" eaLnBrk="1" fontAlgn="auto" latinLnBrk="0" hangingPunct="1">
              <a:lnSpc>
                <a:spcPct val="90000"/>
              </a:lnSpc>
              <a:spcBef>
                <a:spcPct val="20000"/>
              </a:spcBef>
              <a:spcAft>
                <a:spcPts val="0"/>
              </a:spcAft>
              <a:buClrTx/>
              <a:buSzPct val="90000"/>
              <a:buFont typeface="Arial" pitchFamily="34" charset="0"/>
              <a:buNone/>
              <a:tabLst/>
              <a:defRPr lang="en-US" sz="1324" kern="1200" spc="0" baseline="0" dirty="0" smtClean="0">
                <a:gradFill>
                  <a:gsLst>
                    <a:gs pos="1250">
                      <a:schemeClr val="tx1"/>
                    </a:gs>
                    <a:gs pos="100000">
                      <a:schemeClr val="tx1"/>
                    </a:gs>
                  </a:gsLst>
                  <a:lin ang="5400000" scaled="0"/>
                </a:gradFill>
                <a:latin typeface="+mn-lt"/>
                <a:ea typeface="+mn-ea"/>
                <a:cs typeface="+mn-cs"/>
              </a:defRPr>
            </a:lvl4pPr>
            <a:lvl5pPr marL="756162" marR="0" indent="0" algn="l" defTabSz="685758" rtl="0" eaLnBrk="1" fontAlgn="auto" latinLnBrk="0" hangingPunct="1">
              <a:lnSpc>
                <a:spcPct val="90000"/>
              </a:lnSpc>
              <a:spcBef>
                <a:spcPct val="20000"/>
              </a:spcBef>
              <a:spcAft>
                <a:spcPts val="0"/>
              </a:spcAft>
              <a:buClrTx/>
              <a:buSzPct val="90000"/>
              <a:buFont typeface="Arial" pitchFamily="34" charset="0"/>
              <a:buNone/>
              <a:tabLst/>
              <a:defRPr lang="en-US" sz="1324"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lang="en-US" sz="3529" b="0" kern="1200" cap="none" spc="-75"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Speaker name</a:t>
            </a:r>
          </a:p>
        </p:txBody>
      </p:sp>
      <p:sp>
        <p:nvSpPr>
          <p:cNvPr id="7" name="Picture Placeholder 12"/>
          <p:cNvSpPr>
            <a:spLocks noGrp="1"/>
          </p:cNvSpPr>
          <p:nvPr>
            <p:ph type="pic" sz="quarter" idx="19"/>
          </p:nvPr>
        </p:nvSpPr>
        <p:spPr>
          <a:xfrm>
            <a:off x="201931" y="1165585"/>
            <a:ext cx="2689274" cy="2689656"/>
          </a:xfrm>
          <a:prstGeom prst="ellipse">
            <a:avLst/>
          </a:prstGeom>
        </p:spPr>
        <p:txBody>
          <a:bodyPr anchor="ctr" anchorCtr="0">
            <a:normAutofit/>
          </a:bodyPr>
          <a:lstStyle>
            <a:lvl1pPr>
              <a:defRPr sz="1176"/>
            </a:lvl1pPr>
          </a:lstStyle>
          <a:p>
            <a:r>
              <a:rPr lang="en-US" dirty="0"/>
              <a:t>Click icon to add picture</a:t>
            </a:r>
          </a:p>
        </p:txBody>
      </p:sp>
    </p:spTree>
    <p:extLst>
      <p:ext uri="{BB962C8B-B14F-4D97-AF65-F5344CB8AC3E}">
        <p14:creationId xmlns:p14="http://schemas.microsoft.com/office/powerpoint/2010/main" val="88417680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08186" y="1226922"/>
            <a:ext cx="2016956" cy="3698277"/>
          </a:xfrm>
        </p:spPr>
        <p:txBody>
          <a:bodyPr>
            <a:noAutofit/>
          </a:bodyPr>
          <a:lstStyle>
            <a:lvl1pPr marL="252109" indent="-252109">
              <a:buNone/>
              <a:defRPr kumimoji="0" lang="en-US" sz="1765"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672118"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82719981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489510"/>
          </a:xfrm>
        </p:spPr>
        <p:txBody>
          <a:bodyPr>
            <a:spAutoFit/>
          </a:bodyPr>
          <a:lstStyle>
            <a:lvl3pPr>
              <a:defRPr sz="1765"/>
            </a:lvl3pPr>
            <a:lvl4pPr>
              <a:defRPr sz="1471"/>
            </a:lvl4pPr>
            <a:lvl5pPr>
              <a:defRPr sz="147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101358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9"/>
            <a:ext cx="8263890" cy="1419363"/>
          </a:xfrm>
        </p:spPr>
        <p:txBody>
          <a:bodyPr wrap="square">
            <a:spAutoFit/>
          </a:bodyPr>
          <a:lstStyle>
            <a:lvl1pPr marL="0" indent="0">
              <a:buNone/>
              <a:defRPr/>
            </a:lvl1pPr>
            <a:lvl2pPr marL="171446" indent="0">
              <a:buNone/>
              <a:defRPr/>
            </a:lvl2pPr>
            <a:lvl3pPr marL="342892" indent="0">
              <a:buNone/>
              <a:defRPr/>
            </a:lvl3pPr>
            <a:lvl4pPr marL="514337" indent="0">
              <a:buNone/>
              <a:defRPr/>
            </a:lvl4pPr>
            <a:lvl5pPr marL="68578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30144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Tree>
    <p:extLst>
      <p:ext uri="{BB962C8B-B14F-4D97-AF65-F5344CB8AC3E}">
        <p14:creationId xmlns:p14="http://schemas.microsoft.com/office/powerpoint/2010/main" val="214138019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054D82-3A64-5548-A478-6A05F87958C3}" type="datetimeFigureOut">
              <a:rPr lang="es-ES_tradnl" smtClean="0"/>
              <a:t>01/11/2022</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F248B3BC-61AD-1F45-AC82-83B3624E2DFD}" type="slidenum">
              <a:rPr lang="es-ES_tradnl" smtClean="0"/>
              <a:t>‹#›</a:t>
            </a:fld>
            <a:endParaRPr lang="es-ES_tradnl"/>
          </a:p>
        </p:txBody>
      </p:sp>
    </p:spTree>
    <p:extLst>
      <p:ext uri="{BB962C8B-B14F-4D97-AF65-F5344CB8AC3E}">
        <p14:creationId xmlns:p14="http://schemas.microsoft.com/office/powerpoint/2010/main" val="1102066855"/>
      </p:ext>
    </p:extLst>
  </p:cSld>
  <p:clrMapOvr>
    <a:masterClrMapping/>
  </p:clrMapOvr>
  <p:transition spd="med">
    <p:blinds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054D82-3A64-5548-A478-6A05F87958C3}" type="datetimeFigureOut">
              <a:rPr lang="es-ES_tradnl" smtClean="0"/>
              <a:t>01/11/2022</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F248B3BC-61AD-1F45-AC82-83B3624E2DFD}" type="slidenum">
              <a:rPr lang="es-ES_tradnl" smtClean="0"/>
              <a:t>‹#›</a:t>
            </a:fld>
            <a:endParaRPr lang="es-ES_tradnl"/>
          </a:p>
        </p:txBody>
      </p:sp>
    </p:spTree>
    <p:extLst>
      <p:ext uri="{BB962C8B-B14F-4D97-AF65-F5344CB8AC3E}">
        <p14:creationId xmlns:p14="http://schemas.microsoft.com/office/powerpoint/2010/main" val="391176610"/>
      </p:ext>
    </p:extLst>
  </p:cSld>
  <p:clrMapOvr>
    <a:masterClrMapping/>
  </p:clrMapOvr>
  <p:transition spd="med">
    <p:blinds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2054D82-3A64-5548-A478-6A05F87958C3}" type="datetimeFigureOut">
              <a:rPr lang="es-ES_tradnl" smtClean="0"/>
              <a:t>01/11/2022</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F248B3BC-61AD-1F45-AC82-83B3624E2DFD}" type="slidenum">
              <a:rPr lang="es-ES_tradnl" smtClean="0"/>
              <a:t>‹#›</a:t>
            </a:fld>
            <a:endParaRPr lang="es-ES_tradnl"/>
          </a:p>
        </p:txBody>
      </p:sp>
    </p:spTree>
    <p:extLst>
      <p:ext uri="{BB962C8B-B14F-4D97-AF65-F5344CB8AC3E}">
        <p14:creationId xmlns:p14="http://schemas.microsoft.com/office/powerpoint/2010/main" val="1057840803"/>
      </p:ext>
    </p:extLst>
  </p:cSld>
  <p:clrMapOvr>
    <a:masterClrMapping/>
  </p:clrMapOvr>
  <p:transition spd="med">
    <p:blinds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054D82-3A64-5548-A478-6A05F87958C3}" type="datetimeFigureOut">
              <a:rPr lang="es-ES_tradnl" smtClean="0"/>
              <a:t>01/11/2022</a:t>
            </a:fld>
            <a:endParaRPr lang="es-ES_tradnl"/>
          </a:p>
        </p:txBody>
      </p:sp>
      <p:sp>
        <p:nvSpPr>
          <p:cNvPr id="8" name="Footer Placeholder 7"/>
          <p:cNvSpPr>
            <a:spLocks noGrp="1"/>
          </p:cNvSpPr>
          <p:nvPr>
            <p:ph type="ftr" sz="quarter" idx="11"/>
          </p:nvPr>
        </p:nvSpPr>
        <p:spPr/>
        <p:txBody>
          <a:bodyPr/>
          <a:lstStyle/>
          <a:p>
            <a:endParaRPr lang="es-ES_tradnl"/>
          </a:p>
        </p:txBody>
      </p:sp>
      <p:sp>
        <p:nvSpPr>
          <p:cNvPr id="9" name="Slide Number Placeholder 8"/>
          <p:cNvSpPr>
            <a:spLocks noGrp="1"/>
          </p:cNvSpPr>
          <p:nvPr>
            <p:ph type="sldNum" sz="quarter" idx="12"/>
          </p:nvPr>
        </p:nvSpPr>
        <p:spPr/>
        <p:txBody>
          <a:bodyPr/>
          <a:lstStyle/>
          <a:p>
            <a:fld id="{F248B3BC-61AD-1F45-AC82-83B3624E2DFD}" type="slidenum">
              <a:rPr lang="es-ES_tradnl" smtClean="0"/>
              <a:t>‹#›</a:t>
            </a:fld>
            <a:endParaRPr lang="es-ES_tradnl"/>
          </a:p>
        </p:txBody>
      </p:sp>
    </p:spTree>
    <p:extLst>
      <p:ext uri="{BB962C8B-B14F-4D97-AF65-F5344CB8AC3E}">
        <p14:creationId xmlns:p14="http://schemas.microsoft.com/office/powerpoint/2010/main" val="113262508"/>
      </p:ext>
    </p:extLst>
  </p:cSld>
  <p:clrMapOvr>
    <a:masterClrMapping/>
  </p:clrMapOvr>
  <p:transition spd="med">
    <p:blinds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2054D82-3A64-5548-A478-6A05F87958C3}" type="datetimeFigureOut">
              <a:rPr lang="es-ES_tradnl" smtClean="0"/>
              <a:t>01/11/2022</a:t>
            </a:fld>
            <a:endParaRPr lang="es-ES_tradnl"/>
          </a:p>
        </p:txBody>
      </p:sp>
      <p:sp>
        <p:nvSpPr>
          <p:cNvPr id="4" name="Footer Placeholder 3"/>
          <p:cNvSpPr>
            <a:spLocks noGrp="1"/>
          </p:cNvSpPr>
          <p:nvPr>
            <p:ph type="ftr" sz="quarter" idx="11"/>
          </p:nvPr>
        </p:nvSpPr>
        <p:spPr/>
        <p:txBody>
          <a:bodyPr/>
          <a:lstStyle/>
          <a:p>
            <a:endParaRPr lang="es-ES_tradnl"/>
          </a:p>
        </p:txBody>
      </p:sp>
      <p:sp>
        <p:nvSpPr>
          <p:cNvPr id="5" name="Slide Number Placeholder 4"/>
          <p:cNvSpPr>
            <a:spLocks noGrp="1"/>
          </p:cNvSpPr>
          <p:nvPr>
            <p:ph type="sldNum" sz="quarter" idx="12"/>
          </p:nvPr>
        </p:nvSpPr>
        <p:spPr/>
        <p:txBody>
          <a:bodyPr/>
          <a:lstStyle/>
          <a:p>
            <a:fld id="{F248B3BC-61AD-1F45-AC82-83B3624E2DFD}" type="slidenum">
              <a:rPr lang="es-ES_tradnl" smtClean="0"/>
              <a:t>‹#›</a:t>
            </a:fld>
            <a:endParaRPr lang="es-ES_tradnl"/>
          </a:p>
        </p:txBody>
      </p:sp>
    </p:spTree>
    <p:extLst>
      <p:ext uri="{BB962C8B-B14F-4D97-AF65-F5344CB8AC3E}">
        <p14:creationId xmlns:p14="http://schemas.microsoft.com/office/powerpoint/2010/main" val="932460714"/>
      </p:ext>
    </p:extLst>
  </p:cSld>
  <p:clrMapOvr>
    <a:masterClrMapping/>
  </p:clrMapOvr>
  <p:transition spd="med">
    <p:blinds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054D82-3A64-5548-A478-6A05F87958C3}" type="datetimeFigureOut">
              <a:rPr lang="es-ES_tradnl" smtClean="0"/>
              <a:t>01/11/2022</a:t>
            </a:fld>
            <a:endParaRPr lang="es-ES_tradnl"/>
          </a:p>
        </p:txBody>
      </p:sp>
      <p:sp>
        <p:nvSpPr>
          <p:cNvPr id="3" name="Footer Placeholder 2"/>
          <p:cNvSpPr>
            <a:spLocks noGrp="1"/>
          </p:cNvSpPr>
          <p:nvPr>
            <p:ph type="ftr" sz="quarter" idx="11"/>
          </p:nvPr>
        </p:nvSpPr>
        <p:spPr/>
        <p:txBody>
          <a:bodyPr/>
          <a:lstStyle/>
          <a:p>
            <a:endParaRPr lang="es-ES_tradnl"/>
          </a:p>
        </p:txBody>
      </p:sp>
      <p:sp>
        <p:nvSpPr>
          <p:cNvPr id="4" name="Slide Number Placeholder 3"/>
          <p:cNvSpPr>
            <a:spLocks noGrp="1"/>
          </p:cNvSpPr>
          <p:nvPr>
            <p:ph type="sldNum" sz="quarter" idx="12"/>
          </p:nvPr>
        </p:nvSpPr>
        <p:spPr/>
        <p:txBody>
          <a:bodyPr/>
          <a:lstStyle/>
          <a:p>
            <a:fld id="{F248B3BC-61AD-1F45-AC82-83B3624E2DFD}" type="slidenum">
              <a:rPr lang="es-ES_tradnl" smtClean="0"/>
              <a:t>‹#›</a:t>
            </a:fld>
            <a:endParaRPr lang="es-ES_tradnl"/>
          </a:p>
        </p:txBody>
      </p:sp>
    </p:spTree>
    <p:extLst>
      <p:ext uri="{BB962C8B-B14F-4D97-AF65-F5344CB8AC3E}">
        <p14:creationId xmlns:p14="http://schemas.microsoft.com/office/powerpoint/2010/main" val="1679048039"/>
      </p:ext>
    </p:extLst>
  </p:cSld>
  <p:clrMapOvr>
    <a:masterClrMapping/>
  </p:clrMapOvr>
  <p:transition spd="med">
    <p:blinds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2054D82-3A64-5548-A478-6A05F87958C3}" type="datetimeFigureOut">
              <a:rPr lang="es-ES_tradnl" smtClean="0"/>
              <a:t>01/11/2022</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F248B3BC-61AD-1F45-AC82-83B3624E2DFD}" type="slidenum">
              <a:rPr lang="es-ES_tradnl" smtClean="0"/>
              <a:t>‹#›</a:t>
            </a:fld>
            <a:endParaRPr lang="es-ES_tradnl"/>
          </a:p>
        </p:txBody>
      </p:sp>
    </p:spTree>
    <p:extLst>
      <p:ext uri="{BB962C8B-B14F-4D97-AF65-F5344CB8AC3E}">
        <p14:creationId xmlns:p14="http://schemas.microsoft.com/office/powerpoint/2010/main" val="1825269893"/>
      </p:ext>
    </p:extLst>
  </p:cSld>
  <p:clrMapOvr>
    <a:masterClrMapping/>
  </p:clrMapOvr>
  <p:transition spd="med">
    <p:blinds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2054D82-3A64-5548-A478-6A05F87958C3}" type="datetimeFigureOut">
              <a:rPr lang="es-ES_tradnl" smtClean="0"/>
              <a:t>01/11/2022</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F248B3BC-61AD-1F45-AC82-83B3624E2DFD}" type="slidenum">
              <a:rPr lang="es-ES_tradnl" smtClean="0"/>
              <a:t>‹#›</a:t>
            </a:fld>
            <a:endParaRPr lang="es-ES_tradnl"/>
          </a:p>
        </p:txBody>
      </p:sp>
    </p:spTree>
    <p:extLst>
      <p:ext uri="{BB962C8B-B14F-4D97-AF65-F5344CB8AC3E}">
        <p14:creationId xmlns:p14="http://schemas.microsoft.com/office/powerpoint/2010/main" val="507194256"/>
      </p:ext>
    </p:extLst>
  </p:cSld>
  <p:clrMapOvr>
    <a:masterClrMapping/>
  </p:clrMapOvr>
  <p:transition spd="med">
    <p:blinds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s-ES" dirty="0"/>
              <a:t>Clic para editar título</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b="0" i="0">
                <a:solidFill>
                  <a:schemeClr val="tx1">
                    <a:tint val="75000"/>
                  </a:schemeClr>
                </a:solidFill>
                <a:latin typeface="Roboto" panose="02000000000000000000" pitchFamily="2" charset="0"/>
              </a:defRPr>
            </a:lvl1pPr>
          </a:lstStyle>
          <a:p>
            <a:fld id="{32054D82-3A64-5548-A478-6A05F87958C3}" type="datetimeFigureOut">
              <a:rPr lang="es-ES_tradnl" smtClean="0"/>
              <a:pPr/>
              <a:t>01/11/2022</a:t>
            </a:fld>
            <a:endParaRPr lang="es-ES_tradnl"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b="0" i="0">
                <a:solidFill>
                  <a:schemeClr val="tx1">
                    <a:tint val="75000"/>
                  </a:schemeClr>
                </a:solidFill>
                <a:latin typeface="Roboto" panose="02000000000000000000" pitchFamily="2" charset="0"/>
              </a:defRPr>
            </a:lvl1pPr>
          </a:lstStyle>
          <a:p>
            <a:endParaRPr lang="es-ES_tradnl"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b="0" i="0">
                <a:solidFill>
                  <a:schemeClr val="tx1">
                    <a:tint val="75000"/>
                  </a:schemeClr>
                </a:solidFill>
                <a:latin typeface="Roboto" panose="02000000000000000000" pitchFamily="2" charset="0"/>
              </a:defRPr>
            </a:lvl1pPr>
          </a:lstStyle>
          <a:p>
            <a:fld id="{F248B3BC-61AD-1F45-AC82-83B3624E2DFD}" type="slidenum">
              <a:rPr lang="es-ES_tradnl" smtClean="0"/>
              <a:pPr/>
              <a:t>‹#›</a:t>
            </a:fld>
            <a:endParaRPr lang="es-ES_tradnl" dirty="0"/>
          </a:p>
        </p:txBody>
      </p:sp>
      <p:sp>
        <p:nvSpPr>
          <p:cNvPr id="7" name="Rectangle 6">
            <a:extLst>
              <a:ext uri="{FF2B5EF4-FFF2-40B4-BE49-F238E27FC236}">
                <a16:creationId xmlns:a16="http://schemas.microsoft.com/office/drawing/2014/main" id="{E362321E-BD23-79E7-4D6B-E9992D79C206}"/>
              </a:ext>
            </a:extLst>
          </p:cNvPr>
          <p:cNvSpPr/>
          <p:nvPr userDrawn="1"/>
        </p:nvSpPr>
        <p:spPr>
          <a:xfrm>
            <a:off x="9057189" y="-4035"/>
            <a:ext cx="105775" cy="515332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Roboto" panose="02000000000000000000" pitchFamily="2" charset="0"/>
            </a:endParaRPr>
          </a:p>
        </p:txBody>
      </p:sp>
      <p:pic>
        <p:nvPicPr>
          <p:cNvPr id="10" name="Picture 9" descr="Logo&#10;&#10;Description automatically generated">
            <a:extLst>
              <a:ext uri="{FF2B5EF4-FFF2-40B4-BE49-F238E27FC236}">
                <a16:creationId xmlns:a16="http://schemas.microsoft.com/office/drawing/2014/main" id="{E528D71C-DB46-C7B2-B88D-D4A1024AA2D1}"/>
              </a:ext>
            </a:extLst>
          </p:cNvPr>
          <p:cNvPicPr>
            <a:picLocks noChangeAspect="1"/>
          </p:cNvPicPr>
          <p:nvPr userDrawn="1"/>
        </p:nvPicPr>
        <p:blipFill>
          <a:blip r:embed="rId19"/>
          <a:stretch>
            <a:fillRect/>
          </a:stretch>
        </p:blipFill>
        <p:spPr>
          <a:xfrm>
            <a:off x="7824060" y="4437792"/>
            <a:ext cx="687673" cy="194931"/>
          </a:xfrm>
          <a:prstGeom prst="rect">
            <a:avLst/>
          </a:prstGeom>
        </p:spPr>
      </p:pic>
      <p:sp>
        <p:nvSpPr>
          <p:cNvPr id="11" name="Rectangle 10">
            <a:extLst>
              <a:ext uri="{FF2B5EF4-FFF2-40B4-BE49-F238E27FC236}">
                <a16:creationId xmlns:a16="http://schemas.microsoft.com/office/drawing/2014/main" id="{F713EBEF-875D-F901-2246-F4FDDBB5CB34}"/>
              </a:ext>
            </a:extLst>
          </p:cNvPr>
          <p:cNvSpPr/>
          <p:nvPr userDrawn="1"/>
        </p:nvSpPr>
        <p:spPr>
          <a:xfrm>
            <a:off x="8962988" y="-5787"/>
            <a:ext cx="105775" cy="5153322"/>
          </a:xfrm>
          <a:prstGeom prst="rect">
            <a:avLst/>
          </a:prstGeom>
          <a:solidFill>
            <a:srgbClr val="F75E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Roboto" panose="02000000000000000000" pitchFamily="2" charset="0"/>
            </a:endParaRPr>
          </a:p>
        </p:txBody>
      </p:sp>
      <p:sp>
        <p:nvSpPr>
          <p:cNvPr id="12" name="Rectangle 11">
            <a:extLst>
              <a:ext uri="{FF2B5EF4-FFF2-40B4-BE49-F238E27FC236}">
                <a16:creationId xmlns:a16="http://schemas.microsoft.com/office/drawing/2014/main" id="{59B7CA53-9865-C679-BAF6-66016AED7200}"/>
              </a:ext>
            </a:extLst>
          </p:cNvPr>
          <p:cNvSpPr/>
          <p:nvPr userDrawn="1"/>
        </p:nvSpPr>
        <p:spPr>
          <a:xfrm>
            <a:off x="8876178" y="-5787"/>
            <a:ext cx="105775" cy="5153322"/>
          </a:xfrm>
          <a:prstGeom prst="rect">
            <a:avLst/>
          </a:prstGeom>
          <a:solidFill>
            <a:srgbClr val="F791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Roboto" panose="02000000000000000000" pitchFamily="2" charset="0"/>
            </a:endParaRPr>
          </a:p>
        </p:txBody>
      </p:sp>
    </p:spTree>
    <p:extLst>
      <p:ext uri="{BB962C8B-B14F-4D97-AF65-F5344CB8AC3E}">
        <p14:creationId xmlns:p14="http://schemas.microsoft.com/office/powerpoint/2010/main" val="149054164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ransition spd="med">
    <p:blinds dir="vert"/>
  </p:transition>
  <p:txStyles>
    <p:titleStyle>
      <a:lvl1pPr algn="l" defTabSz="685800" rtl="0" eaLnBrk="1" latinLnBrk="0" hangingPunct="1">
        <a:lnSpc>
          <a:spcPct val="90000"/>
        </a:lnSpc>
        <a:spcBef>
          <a:spcPct val="0"/>
        </a:spcBef>
        <a:buNone/>
        <a:defRPr sz="3300" b="0" i="0" kern="1200">
          <a:solidFill>
            <a:schemeClr val="tx1"/>
          </a:solidFill>
          <a:latin typeface="Roboto" panose="02000000000000000000"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b="0" i="0" kern="1200">
          <a:solidFill>
            <a:schemeClr val="tx1"/>
          </a:solidFill>
          <a:latin typeface="Roboto" panose="02000000000000000000" pitchFamily="2"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b="0" i="0" kern="1200">
          <a:solidFill>
            <a:schemeClr val="tx1"/>
          </a:solidFill>
          <a:latin typeface="Roboto" panose="02000000000000000000"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tx1"/>
          </a:solidFill>
          <a:latin typeface="Roboto" panose="02000000000000000000"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tx1"/>
          </a:solidFill>
          <a:latin typeface="Roboto" panose="02000000000000000000"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tx1"/>
          </a:solidFill>
          <a:latin typeface="Roboto"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1.png"/><Relationship Id="rId18" Type="http://schemas.openxmlformats.org/officeDocument/2006/relationships/image" Target="../media/image16.svg"/><Relationship Id="rId3" Type="http://schemas.openxmlformats.org/officeDocument/2006/relationships/image" Target="../media/image2.png"/><Relationship Id="rId21" Type="http://schemas.openxmlformats.org/officeDocument/2006/relationships/image" Target="../media/image19.png"/><Relationship Id="rId7" Type="http://schemas.openxmlformats.org/officeDocument/2006/relationships/image" Target="../media/image6.png"/><Relationship Id="rId12" Type="http://schemas.openxmlformats.org/officeDocument/2006/relationships/image" Target="../media/image10.sv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svg"/><Relationship Id="rId20" Type="http://schemas.openxmlformats.org/officeDocument/2006/relationships/image" Target="../media/image18.svg"/><Relationship Id="rId1" Type="http://schemas.openxmlformats.org/officeDocument/2006/relationships/slideLayout" Target="../slideLayouts/slideLayout1.xml"/><Relationship Id="rId6" Type="http://schemas.openxmlformats.org/officeDocument/2006/relationships/image" Target="../media/image5.svg"/><Relationship Id="rId11" Type="http://schemas.openxmlformats.org/officeDocument/2006/relationships/image" Target="../media/image9.png"/><Relationship Id="rId5" Type="http://schemas.openxmlformats.org/officeDocument/2006/relationships/image" Target="../media/image4.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1.png"/><Relationship Id="rId19" Type="http://schemas.openxmlformats.org/officeDocument/2006/relationships/image" Target="../media/image17.png"/><Relationship Id="rId4" Type="http://schemas.openxmlformats.org/officeDocument/2006/relationships/image" Target="../media/image3.svg"/><Relationship Id="rId9" Type="http://schemas.openxmlformats.org/officeDocument/2006/relationships/image" Target="../media/image8.emf"/><Relationship Id="rId14" Type="http://schemas.openxmlformats.org/officeDocument/2006/relationships/image" Target="../media/image12.svg"/><Relationship Id="rId22" Type="http://schemas.openxmlformats.org/officeDocument/2006/relationships/image" Target="../media/image20.sv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suarezruiz/awesome-dotnet-maui" TargetMode="External"/><Relationship Id="rId2" Type="http://schemas.openxmlformats.org/officeDocument/2006/relationships/hyperlink" Target="https://github.com/jsuarezruiz/dotnet-maui-showcase" TargetMode="External"/><Relationship Id="rId1" Type="http://schemas.openxmlformats.org/officeDocument/2006/relationships/slideLayout" Target="../slideLayouts/slideLayout16.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developer.xamarin.com/api/type/Xamarin.Forms.ViewExtensions/" TargetMode="External"/><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hyperlink" Target="https://developer.xamarin.com/api/type/Xamarin.Forms.View/"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javiersuarezruiz@Hotmail.com"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18" Type="http://schemas.openxmlformats.org/officeDocument/2006/relationships/image" Target="../media/image19.png"/><Relationship Id="rId3" Type="http://schemas.openxmlformats.org/officeDocument/2006/relationships/image" Target="../media/image41.png"/><Relationship Id="rId7" Type="http://schemas.openxmlformats.org/officeDocument/2006/relationships/image" Target="../media/image8.emf"/><Relationship Id="rId12" Type="http://schemas.openxmlformats.org/officeDocument/2006/relationships/image" Target="../media/image13.png"/><Relationship Id="rId17" Type="http://schemas.openxmlformats.org/officeDocument/2006/relationships/image" Target="../media/image18.svg"/><Relationship Id="rId2" Type="http://schemas.openxmlformats.org/officeDocument/2006/relationships/notesSlide" Target="../notesSlides/notesSlide21.xml"/><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43.svg"/><Relationship Id="rId11" Type="http://schemas.openxmlformats.org/officeDocument/2006/relationships/image" Target="../media/image12.svg"/><Relationship Id="rId5" Type="http://schemas.openxmlformats.org/officeDocument/2006/relationships/image" Target="../media/image42.png"/><Relationship Id="rId15" Type="http://schemas.openxmlformats.org/officeDocument/2006/relationships/image" Target="../media/image16.svg"/><Relationship Id="rId10" Type="http://schemas.openxmlformats.org/officeDocument/2006/relationships/image" Target="../media/image11.png"/><Relationship Id="rId19" Type="http://schemas.openxmlformats.org/officeDocument/2006/relationships/image" Target="../media/image20.svg"/><Relationship Id="rId4" Type="http://schemas.openxmlformats.org/officeDocument/2006/relationships/image" Target="../media/image1.png"/><Relationship Id="rId9" Type="http://schemas.openxmlformats.org/officeDocument/2006/relationships/image" Target="../media/image10.svg"/><Relationship Id="rId1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color.adobe.com/es/create/color-wheel/?red=a" TargetMode="External"/><Relationship Id="rId2" Type="http://schemas.openxmlformats.org/officeDocument/2006/relationships/hyperlink" Target="https://dribbble.com/" TargetMode="External"/><Relationship Id="rId1" Type="http://schemas.openxmlformats.org/officeDocument/2006/relationships/slideLayout" Target="../slideLayouts/slideLayout16.xml"/><Relationship Id="rId6" Type="http://schemas.openxmlformats.org/officeDocument/2006/relationships/image" Target="../media/image26.png"/><Relationship Id="rId5" Type="http://schemas.openxmlformats.org/officeDocument/2006/relationships/hyperlink" Target="https://www.myfonts.com/WhatTheFont/" TargetMode="External"/><Relationship Id="rId4" Type="http://schemas.openxmlformats.org/officeDocument/2006/relationships/hyperlink" Target="https://www.materialpalette.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90000">
              <a:srgbClr val="BB2636"/>
            </a:gs>
            <a:gs pos="62000">
              <a:srgbClr val="BC1B28"/>
            </a:gs>
            <a:gs pos="14000">
              <a:srgbClr val="F5D1A9"/>
            </a:gs>
            <a:gs pos="29000">
              <a:srgbClr val="F75E3B"/>
            </a:gs>
          </a:gsLst>
          <a:lin ang="13500000" scaled="1"/>
          <a:tileRect/>
        </a:gradFill>
        <a:effectLst/>
      </p:bgPr>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E2721CDE-B6AD-0607-A41C-766AF468F1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3374265"/>
            <a:ext cx="9144000" cy="612228"/>
          </a:xfrm>
          <a:prstGeom prst="rect">
            <a:avLst/>
          </a:prstGeom>
        </p:spPr>
      </p:pic>
      <p:pic>
        <p:nvPicPr>
          <p:cNvPr id="21" name="Graphic 20">
            <a:extLst>
              <a:ext uri="{FF2B5EF4-FFF2-40B4-BE49-F238E27FC236}">
                <a16:creationId xmlns:a16="http://schemas.microsoft.com/office/drawing/2014/main" id="{99B1D04C-1D92-5352-ED5E-70B179C31F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 y="3313891"/>
            <a:ext cx="9181875" cy="1187450"/>
          </a:xfrm>
          <a:prstGeom prst="rect">
            <a:avLst/>
          </a:prstGeom>
        </p:spPr>
      </p:pic>
      <p:pic>
        <p:nvPicPr>
          <p:cNvPr id="24" name="Graphic 23">
            <a:extLst>
              <a:ext uri="{FF2B5EF4-FFF2-40B4-BE49-F238E27FC236}">
                <a16:creationId xmlns:a16="http://schemas.microsoft.com/office/drawing/2014/main" id="{39129DCD-52EF-73AC-5528-F6E6779149A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 y="3516769"/>
            <a:ext cx="9181875" cy="1635442"/>
          </a:xfrm>
          <a:prstGeom prst="rect">
            <a:avLst/>
          </a:prstGeom>
        </p:spPr>
      </p:pic>
      <p:sp>
        <p:nvSpPr>
          <p:cNvPr id="50" name="Freeform 30"/>
          <p:cNvSpPr>
            <a:spLocks noEditPoints="1"/>
          </p:cNvSpPr>
          <p:nvPr/>
        </p:nvSpPr>
        <p:spPr bwMode="auto">
          <a:xfrm>
            <a:off x="262778" y="293680"/>
            <a:ext cx="1010456" cy="643734"/>
          </a:xfrm>
          <a:custGeom>
            <a:avLst/>
            <a:gdLst>
              <a:gd name="T0" fmla="*/ 683 w 865"/>
              <a:gd name="T1" fmla="*/ 59 h 550"/>
              <a:gd name="T2" fmla="*/ 628 w 865"/>
              <a:gd name="T3" fmla="*/ 141 h 550"/>
              <a:gd name="T4" fmla="*/ 565 w 865"/>
              <a:gd name="T5" fmla="*/ 61 h 550"/>
              <a:gd name="T6" fmla="*/ 565 w 865"/>
              <a:gd name="T7" fmla="*/ 140 h 550"/>
              <a:gd name="T8" fmla="*/ 0 w 865"/>
              <a:gd name="T9" fmla="*/ 0 h 550"/>
              <a:gd name="T10" fmla="*/ 768 w 865"/>
              <a:gd name="T11" fmla="*/ 162 h 550"/>
              <a:gd name="T12" fmla="*/ 708 w 865"/>
              <a:gd name="T13" fmla="*/ 211 h 550"/>
              <a:gd name="T14" fmla="*/ 745 w 865"/>
              <a:gd name="T15" fmla="*/ 334 h 550"/>
              <a:gd name="T16" fmla="*/ 614 w 865"/>
              <a:gd name="T17" fmla="*/ 64 h 550"/>
              <a:gd name="T18" fmla="*/ 703 w 865"/>
              <a:gd name="T19" fmla="*/ 92 h 550"/>
              <a:gd name="T20" fmla="*/ 621 w 865"/>
              <a:gd name="T21" fmla="*/ 148 h 550"/>
              <a:gd name="T22" fmla="*/ 642 w 865"/>
              <a:gd name="T23" fmla="*/ 281 h 550"/>
              <a:gd name="T24" fmla="*/ 617 w 865"/>
              <a:gd name="T25" fmla="*/ 211 h 550"/>
              <a:gd name="T26" fmla="*/ 691 w 865"/>
              <a:gd name="T27" fmla="*/ 261 h 550"/>
              <a:gd name="T28" fmla="*/ 587 w 865"/>
              <a:gd name="T29" fmla="*/ 95 h 550"/>
              <a:gd name="T30" fmla="*/ 500 w 865"/>
              <a:gd name="T31" fmla="*/ 162 h 550"/>
              <a:gd name="T32" fmla="*/ 373 w 865"/>
              <a:gd name="T33" fmla="*/ 42 h 550"/>
              <a:gd name="T34" fmla="*/ 253 w 865"/>
              <a:gd name="T35" fmla="*/ 317 h 550"/>
              <a:gd name="T36" fmla="*/ 341 w 865"/>
              <a:gd name="T37" fmla="*/ 274 h 550"/>
              <a:gd name="T38" fmla="*/ 258 w 865"/>
              <a:gd name="T39" fmla="*/ 144 h 550"/>
              <a:gd name="T40" fmla="*/ 216 w 865"/>
              <a:gd name="T41" fmla="*/ 140 h 550"/>
              <a:gd name="T42" fmla="*/ 175 w 865"/>
              <a:gd name="T43" fmla="*/ 149 h 550"/>
              <a:gd name="T44" fmla="*/ 149 w 865"/>
              <a:gd name="T45" fmla="*/ 162 h 550"/>
              <a:gd name="T46" fmla="*/ 118 w 865"/>
              <a:gd name="T47" fmla="*/ 191 h 550"/>
              <a:gd name="T48" fmla="*/ 98 w 865"/>
              <a:gd name="T49" fmla="*/ 228 h 550"/>
              <a:gd name="T50" fmla="*/ 42 w 865"/>
              <a:gd name="T51" fmla="*/ 267 h 550"/>
              <a:gd name="T52" fmla="*/ 42 w 865"/>
              <a:gd name="T53" fmla="*/ 267 h 550"/>
              <a:gd name="T54" fmla="*/ 206 w 865"/>
              <a:gd name="T55" fmla="*/ 508 h 550"/>
              <a:gd name="T56" fmla="*/ 42 w 865"/>
              <a:gd name="T57" fmla="*/ 475 h 550"/>
              <a:gd name="T58" fmla="*/ 227 w 865"/>
              <a:gd name="T59" fmla="*/ 492 h 550"/>
              <a:gd name="T60" fmla="*/ 407 w 865"/>
              <a:gd name="T61" fmla="*/ 504 h 550"/>
              <a:gd name="T62" fmla="*/ 330 w 865"/>
              <a:gd name="T63" fmla="*/ 425 h 550"/>
              <a:gd name="T64" fmla="*/ 146 w 865"/>
              <a:gd name="T65" fmla="*/ 438 h 550"/>
              <a:gd name="T66" fmla="*/ 69 w 865"/>
              <a:gd name="T67" fmla="*/ 418 h 550"/>
              <a:gd name="T68" fmla="*/ 253 w 865"/>
              <a:gd name="T69" fmla="*/ 431 h 550"/>
              <a:gd name="T70" fmla="*/ 407 w 865"/>
              <a:gd name="T71" fmla="*/ 431 h 550"/>
              <a:gd name="T72" fmla="*/ 330 w 865"/>
              <a:gd name="T73" fmla="*/ 355 h 550"/>
              <a:gd name="T74" fmla="*/ 146 w 865"/>
              <a:gd name="T75" fmla="*/ 368 h 550"/>
              <a:gd name="T76" fmla="*/ 69 w 865"/>
              <a:gd name="T77" fmla="*/ 348 h 550"/>
              <a:gd name="T78" fmla="*/ 253 w 865"/>
              <a:gd name="T79" fmla="*/ 361 h 550"/>
              <a:gd name="T80" fmla="*/ 407 w 865"/>
              <a:gd name="T81" fmla="*/ 361 h 550"/>
              <a:gd name="T82" fmla="*/ 359 w 865"/>
              <a:gd name="T83" fmla="*/ 266 h 550"/>
              <a:gd name="T84" fmla="*/ 350 w 865"/>
              <a:gd name="T85" fmla="*/ 225 h 550"/>
              <a:gd name="T86" fmla="*/ 328 w 865"/>
              <a:gd name="T87" fmla="*/ 188 h 550"/>
              <a:gd name="T88" fmla="*/ 570 w 865"/>
              <a:gd name="T89" fmla="*/ 292 h 550"/>
              <a:gd name="T90" fmla="*/ 521 w 865"/>
              <a:gd name="T91" fmla="*/ 253 h 550"/>
              <a:gd name="T92" fmla="*/ 608 w 865"/>
              <a:gd name="T93" fmla="*/ 506 h 550"/>
              <a:gd name="T94" fmla="*/ 510 w 865"/>
              <a:gd name="T95" fmla="*/ 398 h 550"/>
              <a:gd name="T96" fmla="*/ 514 w 865"/>
              <a:gd name="T97" fmla="*/ 384 h 550"/>
              <a:gd name="T98" fmla="*/ 720 w 865"/>
              <a:gd name="T99" fmla="*/ 506 h 550"/>
              <a:gd name="T100" fmla="*/ 720 w 865"/>
              <a:gd name="T101" fmla="*/ 497 h 550"/>
              <a:gd name="T102" fmla="*/ 755 w 865"/>
              <a:gd name="T103" fmla="*/ 501 h 550"/>
              <a:gd name="T104" fmla="*/ 779 w 865"/>
              <a:gd name="T105" fmla="*/ 382 h 550"/>
              <a:gd name="T106" fmla="*/ 779 w 865"/>
              <a:gd name="T107" fmla="*/ 391 h 550"/>
              <a:gd name="T108" fmla="*/ 760 w 865"/>
              <a:gd name="T109" fmla="*/ 493 h 550"/>
              <a:gd name="T110" fmla="*/ 780 w 865"/>
              <a:gd name="T111" fmla="*/ 45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5" h="550">
                <a:moveTo>
                  <a:pt x="656" y="154"/>
                </a:moveTo>
                <a:cubicBezTo>
                  <a:pt x="667" y="154"/>
                  <a:pt x="677" y="150"/>
                  <a:pt x="683" y="142"/>
                </a:cubicBezTo>
                <a:cubicBezTo>
                  <a:pt x="690" y="133"/>
                  <a:pt x="693" y="122"/>
                  <a:pt x="693" y="107"/>
                </a:cubicBezTo>
                <a:cubicBezTo>
                  <a:pt x="693" y="94"/>
                  <a:pt x="693" y="94"/>
                  <a:pt x="693" y="94"/>
                </a:cubicBezTo>
                <a:cubicBezTo>
                  <a:pt x="693" y="79"/>
                  <a:pt x="690" y="67"/>
                  <a:pt x="683" y="59"/>
                </a:cubicBezTo>
                <a:cubicBezTo>
                  <a:pt x="676" y="51"/>
                  <a:pt x="667" y="46"/>
                  <a:pt x="656" y="46"/>
                </a:cubicBezTo>
                <a:cubicBezTo>
                  <a:pt x="644" y="46"/>
                  <a:pt x="635" y="51"/>
                  <a:pt x="628" y="59"/>
                </a:cubicBezTo>
                <a:cubicBezTo>
                  <a:pt x="622" y="67"/>
                  <a:pt x="618" y="79"/>
                  <a:pt x="618" y="94"/>
                </a:cubicBezTo>
                <a:cubicBezTo>
                  <a:pt x="618" y="107"/>
                  <a:pt x="618" y="107"/>
                  <a:pt x="618" y="107"/>
                </a:cubicBezTo>
                <a:cubicBezTo>
                  <a:pt x="618" y="121"/>
                  <a:pt x="622" y="133"/>
                  <a:pt x="628" y="141"/>
                </a:cubicBezTo>
                <a:cubicBezTo>
                  <a:pt x="635" y="150"/>
                  <a:pt x="644" y="154"/>
                  <a:pt x="656" y="154"/>
                </a:cubicBezTo>
                <a:close/>
                <a:moveTo>
                  <a:pt x="565" y="140"/>
                </a:moveTo>
                <a:cubicBezTo>
                  <a:pt x="572" y="131"/>
                  <a:pt x="576" y="120"/>
                  <a:pt x="576" y="105"/>
                </a:cubicBezTo>
                <a:cubicBezTo>
                  <a:pt x="576" y="94"/>
                  <a:pt x="576" y="94"/>
                  <a:pt x="576" y="94"/>
                </a:cubicBezTo>
                <a:cubicBezTo>
                  <a:pt x="576" y="80"/>
                  <a:pt x="572" y="69"/>
                  <a:pt x="565" y="61"/>
                </a:cubicBezTo>
                <a:cubicBezTo>
                  <a:pt x="557" y="52"/>
                  <a:pt x="547" y="48"/>
                  <a:pt x="534" y="48"/>
                </a:cubicBezTo>
                <a:cubicBezTo>
                  <a:pt x="510" y="48"/>
                  <a:pt x="510" y="48"/>
                  <a:pt x="510" y="48"/>
                </a:cubicBezTo>
                <a:cubicBezTo>
                  <a:pt x="510" y="153"/>
                  <a:pt x="510" y="153"/>
                  <a:pt x="510" y="153"/>
                </a:cubicBezTo>
                <a:cubicBezTo>
                  <a:pt x="534" y="153"/>
                  <a:pt x="534" y="153"/>
                  <a:pt x="534" y="153"/>
                </a:cubicBezTo>
                <a:cubicBezTo>
                  <a:pt x="546" y="153"/>
                  <a:pt x="557" y="149"/>
                  <a:pt x="565" y="140"/>
                </a:cubicBezTo>
                <a:close/>
                <a:moveTo>
                  <a:pt x="0" y="0"/>
                </a:moveTo>
                <a:cubicBezTo>
                  <a:pt x="0" y="550"/>
                  <a:pt x="0" y="550"/>
                  <a:pt x="0" y="550"/>
                </a:cubicBezTo>
                <a:cubicBezTo>
                  <a:pt x="865" y="550"/>
                  <a:pt x="865" y="550"/>
                  <a:pt x="865" y="550"/>
                </a:cubicBezTo>
                <a:cubicBezTo>
                  <a:pt x="865" y="0"/>
                  <a:pt x="865" y="0"/>
                  <a:pt x="865" y="0"/>
                </a:cubicBezTo>
                <a:lnTo>
                  <a:pt x="0" y="0"/>
                </a:lnTo>
                <a:close/>
                <a:moveTo>
                  <a:pt x="716" y="39"/>
                </a:moveTo>
                <a:cubicBezTo>
                  <a:pt x="810" y="39"/>
                  <a:pt x="810" y="39"/>
                  <a:pt x="810" y="39"/>
                </a:cubicBezTo>
                <a:cubicBezTo>
                  <a:pt x="810" y="48"/>
                  <a:pt x="810" y="48"/>
                  <a:pt x="810" y="48"/>
                </a:cubicBezTo>
                <a:cubicBezTo>
                  <a:pt x="768" y="48"/>
                  <a:pt x="768" y="48"/>
                  <a:pt x="768" y="48"/>
                </a:cubicBezTo>
                <a:cubicBezTo>
                  <a:pt x="768" y="162"/>
                  <a:pt x="768" y="162"/>
                  <a:pt x="768" y="162"/>
                </a:cubicBezTo>
                <a:cubicBezTo>
                  <a:pt x="758" y="162"/>
                  <a:pt x="758" y="162"/>
                  <a:pt x="758" y="162"/>
                </a:cubicBezTo>
                <a:cubicBezTo>
                  <a:pt x="758" y="48"/>
                  <a:pt x="758" y="48"/>
                  <a:pt x="758" y="48"/>
                </a:cubicBezTo>
                <a:cubicBezTo>
                  <a:pt x="716" y="48"/>
                  <a:pt x="716" y="48"/>
                  <a:pt x="716" y="48"/>
                </a:cubicBezTo>
                <a:lnTo>
                  <a:pt x="716" y="39"/>
                </a:lnTo>
                <a:close/>
                <a:moveTo>
                  <a:pt x="708" y="211"/>
                </a:moveTo>
                <a:cubicBezTo>
                  <a:pt x="808" y="211"/>
                  <a:pt x="808" y="211"/>
                  <a:pt x="808" y="211"/>
                </a:cubicBezTo>
                <a:cubicBezTo>
                  <a:pt x="808" y="232"/>
                  <a:pt x="808" y="232"/>
                  <a:pt x="808" y="232"/>
                </a:cubicBezTo>
                <a:cubicBezTo>
                  <a:pt x="770" y="232"/>
                  <a:pt x="770" y="232"/>
                  <a:pt x="770" y="232"/>
                </a:cubicBezTo>
                <a:cubicBezTo>
                  <a:pt x="770" y="334"/>
                  <a:pt x="770" y="334"/>
                  <a:pt x="770" y="334"/>
                </a:cubicBezTo>
                <a:cubicBezTo>
                  <a:pt x="745" y="334"/>
                  <a:pt x="745" y="334"/>
                  <a:pt x="745" y="334"/>
                </a:cubicBezTo>
                <a:cubicBezTo>
                  <a:pt x="745" y="232"/>
                  <a:pt x="745" y="232"/>
                  <a:pt x="745" y="232"/>
                </a:cubicBezTo>
                <a:cubicBezTo>
                  <a:pt x="708" y="232"/>
                  <a:pt x="708" y="232"/>
                  <a:pt x="708" y="232"/>
                </a:cubicBezTo>
                <a:lnTo>
                  <a:pt x="708" y="211"/>
                </a:lnTo>
                <a:close/>
                <a:moveTo>
                  <a:pt x="608" y="94"/>
                </a:moveTo>
                <a:cubicBezTo>
                  <a:pt x="608" y="83"/>
                  <a:pt x="610" y="73"/>
                  <a:pt x="614" y="64"/>
                </a:cubicBezTo>
                <a:cubicBezTo>
                  <a:pt x="618" y="56"/>
                  <a:pt x="623" y="49"/>
                  <a:pt x="631" y="44"/>
                </a:cubicBezTo>
                <a:cubicBezTo>
                  <a:pt x="638" y="40"/>
                  <a:pt x="646" y="37"/>
                  <a:pt x="656" y="37"/>
                </a:cubicBezTo>
                <a:cubicBezTo>
                  <a:pt x="665" y="37"/>
                  <a:pt x="673" y="40"/>
                  <a:pt x="681" y="44"/>
                </a:cubicBezTo>
                <a:cubicBezTo>
                  <a:pt x="688" y="49"/>
                  <a:pt x="693" y="55"/>
                  <a:pt x="697" y="63"/>
                </a:cubicBezTo>
                <a:cubicBezTo>
                  <a:pt x="701" y="72"/>
                  <a:pt x="703" y="81"/>
                  <a:pt x="703" y="92"/>
                </a:cubicBezTo>
                <a:cubicBezTo>
                  <a:pt x="703" y="107"/>
                  <a:pt x="703" y="107"/>
                  <a:pt x="703" y="107"/>
                </a:cubicBezTo>
                <a:cubicBezTo>
                  <a:pt x="703" y="118"/>
                  <a:pt x="701" y="128"/>
                  <a:pt x="698" y="137"/>
                </a:cubicBezTo>
                <a:cubicBezTo>
                  <a:pt x="694" y="145"/>
                  <a:pt x="688" y="152"/>
                  <a:pt x="681" y="156"/>
                </a:cubicBezTo>
                <a:cubicBezTo>
                  <a:pt x="674" y="161"/>
                  <a:pt x="665" y="163"/>
                  <a:pt x="656" y="163"/>
                </a:cubicBezTo>
                <a:cubicBezTo>
                  <a:pt x="641" y="163"/>
                  <a:pt x="630" y="158"/>
                  <a:pt x="621" y="148"/>
                </a:cubicBezTo>
                <a:cubicBezTo>
                  <a:pt x="612" y="138"/>
                  <a:pt x="608" y="124"/>
                  <a:pt x="608" y="106"/>
                </a:cubicBezTo>
                <a:lnTo>
                  <a:pt x="608" y="94"/>
                </a:lnTo>
                <a:close/>
                <a:moveTo>
                  <a:pt x="691" y="261"/>
                </a:moveTo>
                <a:cubicBezTo>
                  <a:pt x="691" y="281"/>
                  <a:pt x="691" y="281"/>
                  <a:pt x="691" y="281"/>
                </a:cubicBezTo>
                <a:cubicBezTo>
                  <a:pt x="642" y="281"/>
                  <a:pt x="642" y="281"/>
                  <a:pt x="642" y="281"/>
                </a:cubicBezTo>
                <a:cubicBezTo>
                  <a:pt x="642" y="313"/>
                  <a:pt x="642" y="313"/>
                  <a:pt x="642" y="313"/>
                </a:cubicBezTo>
                <a:cubicBezTo>
                  <a:pt x="699" y="313"/>
                  <a:pt x="699" y="313"/>
                  <a:pt x="699" y="313"/>
                </a:cubicBezTo>
                <a:cubicBezTo>
                  <a:pt x="699" y="334"/>
                  <a:pt x="699" y="334"/>
                  <a:pt x="699" y="334"/>
                </a:cubicBezTo>
                <a:cubicBezTo>
                  <a:pt x="617" y="334"/>
                  <a:pt x="617" y="334"/>
                  <a:pt x="617" y="334"/>
                </a:cubicBezTo>
                <a:cubicBezTo>
                  <a:pt x="617" y="211"/>
                  <a:pt x="617" y="211"/>
                  <a:pt x="617" y="211"/>
                </a:cubicBezTo>
                <a:cubicBezTo>
                  <a:pt x="699" y="211"/>
                  <a:pt x="699" y="211"/>
                  <a:pt x="699" y="211"/>
                </a:cubicBezTo>
                <a:cubicBezTo>
                  <a:pt x="699" y="232"/>
                  <a:pt x="699" y="232"/>
                  <a:pt x="699" y="232"/>
                </a:cubicBezTo>
                <a:cubicBezTo>
                  <a:pt x="642" y="232"/>
                  <a:pt x="642" y="232"/>
                  <a:pt x="642" y="232"/>
                </a:cubicBezTo>
                <a:cubicBezTo>
                  <a:pt x="642" y="261"/>
                  <a:pt x="642" y="261"/>
                  <a:pt x="642" y="261"/>
                </a:cubicBezTo>
                <a:lnTo>
                  <a:pt x="691" y="261"/>
                </a:lnTo>
                <a:close/>
                <a:moveTo>
                  <a:pt x="500" y="39"/>
                </a:moveTo>
                <a:cubicBezTo>
                  <a:pt x="534" y="39"/>
                  <a:pt x="534" y="39"/>
                  <a:pt x="534" y="39"/>
                </a:cubicBezTo>
                <a:cubicBezTo>
                  <a:pt x="544" y="39"/>
                  <a:pt x="553" y="41"/>
                  <a:pt x="561" y="46"/>
                </a:cubicBezTo>
                <a:cubicBezTo>
                  <a:pt x="569" y="50"/>
                  <a:pt x="575" y="57"/>
                  <a:pt x="580" y="66"/>
                </a:cubicBezTo>
                <a:cubicBezTo>
                  <a:pt x="584" y="74"/>
                  <a:pt x="587" y="84"/>
                  <a:pt x="587" y="95"/>
                </a:cubicBezTo>
                <a:cubicBezTo>
                  <a:pt x="587" y="106"/>
                  <a:pt x="587" y="106"/>
                  <a:pt x="587" y="106"/>
                </a:cubicBezTo>
                <a:cubicBezTo>
                  <a:pt x="587" y="117"/>
                  <a:pt x="584" y="127"/>
                  <a:pt x="580" y="135"/>
                </a:cubicBezTo>
                <a:cubicBezTo>
                  <a:pt x="576" y="144"/>
                  <a:pt x="569" y="150"/>
                  <a:pt x="561" y="155"/>
                </a:cubicBezTo>
                <a:cubicBezTo>
                  <a:pt x="553" y="159"/>
                  <a:pt x="544" y="162"/>
                  <a:pt x="534" y="162"/>
                </a:cubicBezTo>
                <a:cubicBezTo>
                  <a:pt x="500" y="162"/>
                  <a:pt x="500" y="162"/>
                  <a:pt x="500" y="162"/>
                </a:cubicBezTo>
                <a:lnTo>
                  <a:pt x="500" y="39"/>
                </a:lnTo>
                <a:close/>
                <a:moveTo>
                  <a:pt x="407" y="42"/>
                </a:moveTo>
                <a:cubicBezTo>
                  <a:pt x="308" y="168"/>
                  <a:pt x="308" y="168"/>
                  <a:pt x="308" y="168"/>
                </a:cubicBezTo>
                <a:cubicBezTo>
                  <a:pt x="304" y="165"/>
                  <a:pt x="301" y="163"/>
                  <a:pt x="297" y="161"/>
                </a:cubicBezTo>
                <a:cubicBezTo>
                  <a:pt x="373" y="42"/>
                  <a:pt x="373" y="42"/>
                  <a:pt x="373" y="42"/>
                </a:cubicBezTo>
                <a:lnTo>
                  <a:pt x="407" y="42"/>
                </a:lnTo>
                <a:close/>
                <a:moveTo>
                  <a:pt x="341" y="274"/>
                </a:moveTo>
                <a:cubicBezTo>
                  <a:pt x="341" y="278"/>
                  <a:pt x="341" y="283"/>
                  <a:pt x="340" y="287"/>
                </a:cubicBezTo>
                <a:cubicBezTo>
                  <a:pt x="337" y="286"/>
                  <a:pt x="334" y="286"/>
                  <a:pt x="330" y="286"/>
                </a:cubicBezTo>
                <a:cubicBezTo>
                  <a:pt x="292" y="286"/>
                  <a:pt x="292" y="317"/>
                  <a:pt x="253" y="317"/>
                </a:cubicBezTo>
                <a:cubicBezTo>
                  <a:pt x="215" y="317"/>
                  <a:pt x="215" y="286"/>
                  <a:pt x="176" y="286"/>
                </a:cubicBezTo>
                <a:cubicBezTo>
                  <a:pt x="144" y="286"/>
                  <a:pt x="139" y="308"/>
                  <a:pt x="115" y="315"/>
                </a:cubicBezTo>
                <a:cubicBezTo>
                  <a:pt x="110" y="302"/>
                  <a:pt x="108" y="288"/>
                  <a:pt x="108" y="274"/>
                </a:cubicBezTo>
                <a:cubicBezTo>
                  <a:pt x="108" y="210"/>
                  <a:pt x="160" y="158"/>
                  <a:pt x="224" y="158"/>
                </a:cubicBezTo>
                <a:cubicBezTo>
                  <a:pt x="289" y="158"/>
                  <a:pt x="341" y="210"/>
                  <a:pt x="341" y="274"/>
                </a:cubicBezTo>
                <a:close/>
                <a:moveTo>
                  <a:pt x="266" y="113"/>
                </a:moveTo>
                <a:cubicBezTo>
                  <a:pt x="284" y="42"/>
                  <a:pt x="284" y="42"/>
                  <a:pt x="284" y="42"/>
                </a:cubicBezTo>
                <a:cubicBezTo>
                  <a:pt x="309" y="42"/>
                  <a:pt x="309" y="42"/>
                  <a:pt x="309" y="42"/>
                </a:cubicBezTo>
                <a:cubicBezTo>
                  <a:pt x="271" y="148"/>
                  <a:pt x="271" y="148"/>
                  <a:pt x="271" y="148"/>
                </a:cubicBezTo>
                <a:cubicBezTo>
                  <a:pt x="267" y="146"/>
                  <a:pt x="262" y="145"/>
                  <a:pt x="258" y="144"/>
                </a:cubicBezTo>
                <a:lnTo>
                  <a:pt x="266" y="113"/>
                </a:lnTo>
                <a:close/>
                <a:moveTo>
                  <a:pt x="233" y="42"/>
                </a:moveTo>
                <a:cubicBezTo>
                  <a:pt x="229" y="139"/>
                  <a:pt x="229" y="139"/>
                  <a:pt x="229" y="139"/>
                </a:cubicBezTo>
                <a:cubicBezTo>
                  <a:pt x="228" y="139"/>
                  <a:pt x="226" y="139"/>
                  <a:pt x="224" y="139"/>
                </a:cubicBezTo>
                <a:cubicBezTo>
                  <a:pt x="222" y="139"/>
                  <a:pt x="219" y="139"/>
                  <a:pt x="216" y="140"/>
                </a:cubicBezTo>
                <a:cubicBezTo>
                  <a:pt x="210" y="42"/>
                  <a:pt x="210" y="42"/>
                  <a:pt x="210" y="42"/>
                </a:cubicBezTo>
                <a:lnTo>
                  <a:pt x="233" y="42"/>
                </a:lnTo>
                <a:close/>
                <a:moveTo>
                  <a:pt x="158" y="42"/>
                </a:moveTo>
                <a:cubicBezTo>
                  <a:pt x="187" y="144"/>
                  <a:pt x="187" y="144"/>
                  <a:pt x="187" y="144"/>
                </a:cubicBezTo>
                <a:cubicBezTo>
                  <a:pt x="183" y="146"/>
                  <a:pt x="179" y="147"/>
                  <a:pt x="175" y="149"/>
                </a:cubicBezTo>
                <a:cubicBezTo>
                  <a:pt x="133" y="42"/>
                  <a:pt x="133" y="42"/>
                  <a:pt x="133" y="42"/>
                </a:cubicBezTo>
                <a:lnTo>
                  <a:pt x="158" y="42"/>
                </a:lnTo>
                <a:close/>
                <a:moveTo>
                  <a:pt x="42" y="42"/>
                </a:moveTo>
                <a:cubicBezTo>
                  <a:pt x="68" y="42"/>
                  <a:pt x="68" y="42"/>
                  <a:pt x="68" y="42"/>
                </a:cubicBezTo>
                <a:cubicBezTo>
                  <a:pt x="149" y="162"/>
                  <a:pt x="149" y="162"/>
                  <a:pt x="149" y="162"/>
                </a:cubicBezTo>
                <a:cubicBezTo>
                  <a:pt x="146" y="165"/>
                  <a:pt x="142" y="167"/>
                  <a:pt x="139" y="170"/>
                </a:cubicBezTo>
                <a:cubicBezTo>
                  <a:pt x="42" y="52"/>
                  <a:pt x="42" y="52"/>
                  <a:pt x="42" y="52"/>
                </a:cubicBezTo>
                <a:lnTo>
                  <a:pt x="42" y="42"/>
                </a:lnTo>
                <a:close/>
                <a:moveTo>
                  <a:pt x="42" y="131"/>
                </a:moveTo>
                <a:cubicBezTo>
                  <a:pt x="118" y="191"/>
                  <a:pt x="118" y="191"/>
                  <a:pt x="118" y="191"/>
                </a:cubicBezTo>
                <a:cubicBezTo>
                  <a:pt x="116" y="194"/>
                  <a:pt x="113" y="198"/>
                  <a:pt x="111" y="202"/>
                </a:cubicBezTo>
                <a:cubicBezTo>
                  <a:pt x="42" y="158"/>
                  <a:pt x="42" y="158"/>
                  <a:pt x="42" y="158"/>
                </a:cubicBezTo>
                <a:lnTo>
                  <a:pt x="42" y="131"/>
                </a:lnTo>
                <a:close/>
                <a:moveTo>
                  <a:pt x="42" y="207"/>
                </a:moveTo>
                <a:cubicBezTo>
                  <a:pt x="98" y="228"/>
                  <a:pt x="98" y="228"/>
                  <a:pt x="98" y="228"/>
                </a:cubicBezTo>
                <a:cubicBezTo>
                  <a:pt x="96" y="232"/>
                  <a:pt x="95" y="236"/>
                  <a:pt x="94" y="241"/>
                </a:cubicBezTo>
                <a:cubicBezTo>
                  <a:pt x="64" y="233"/>
                  <a:pt x="64" y="233"/>
                  <a:pt x="64" y="233"/>
                </a:cubicBezTo>
                <a:cubicBezTo>
                  <a:pt x="42" y="228"/>
                  <a:pt x="42" y="228"/>
                  <a:pt x="42" y="228"/>
                </a:cubicBezTo>
                <a:lnTo>
                  <a:pt x="42" y="207"/>
                </a:lnTo>
                <a:close/>
                <a:moveTo>
                  <a:pt x="42" y="267"/>
                </a:moveTo>
                <a:cubicBezTo>
                  <a:pt x="90" y="269"/>
                  <a:pt x="90" y="269"/>
                  <a:pt x="90" y="269"/>
                </a:cubicBezTo>
                <a:cubicBezTo>
                  <a:pt x="89" y="271"/>
                  <a:pt x="89" y="273"/>
                  <a:pt x="89" y="274"/>
                </a:cubicBezTo>
                <a:cubicBezTo>
                  <a:pt x="89" y="277"/>
                  <a:pt x="90" y="280"/>
                  <a:pt x="90" y="282"/>
                </a:cubicBezTo>
                <a:cubicBezTo>
                  <a:pt x="42" y="285"/>
                  <a:pt x="42" y="285"/>
                  <a:pt x="42" y="285"/>
                </a:cubicBezTo>
                <a:lnTo>
                  <a:pt x="42" y="267"/>
                </a:lnTo>
                <a:close/>
                <a:moveTo>
                  <a:pt x="407" y="508"/>
                </a:moveTo>
                <a:cubicBezTo>
                  <a:pt x="359" y="508"/>
                  <a:pt x="359" y="508"/>
                  <a:pt x="359" y="508"/>
                </a:cubicBezTo>
                <a:cubicBezTo>
                  <a:pt x="352" y="502"/>
                  <a:pt x="346" y="499"/>
                  <a:pt x="334" y="499"/>
                </a:cubicBezTo>
                <a:cubicBezTo>
                  <a:pt x="322" y="499"/>
                  <a:pt x="315" y="502"/>
                  <a:pt x="309" y="508"/>
                </a:cubicBezTo>
                <a:cubicBezTo>
                  <a:pt x="206" y="508"/>
                  <a:pt x="206" y="508"/>
                  <a:pt x="206" y="508"/>
                </a:cubicBezTo>
                <a:cubicBezTo>
                  <a:pt x="199" y="502"/>
                  <a:pt x="192" y="499"/>
                  <a:pt x="180" y="499"/>
                </a:cubicBezTo>
                <a:cubicBezTo>
                  <a:pt x="169" y="499"/>
                  <a:pt x="162" y="502"/>
                  <a:pt x="155" y="508"/>
                </a:cubicBezTo>
                <a:cubicBezTo>
                  <a:pt x="52" y="508"/>
                  <a:pt x="52" y="508"/>
                  <a:pt x="52" y="508"/>
                </a:cubicBezTo>
                <a:cubicBezTo>
                  <a:pt x="49" y="505"/>
                  <a:pt x="46" y="503"/>
                  <a:pt x="42" y="501"/>
                </a:cubicBezTo>
                <a:cubicBezTo>
                  <a:pt x="42" y="475"/>
                  <a:pt x="42" y="475"/>
                  <a:pt x="42" y="475"/>
                </a:cubicBezTo>
                <a:cubicBezTo>
                  <a:pt x="56" y="478"/>
                  <a:pt x="66" y="485"/>
                  <a:pt x="73" y="492"/>
                </a:cubicBezTo>
                <a:cubicBezTo>
                  <a:pt x="83" y="499"/>
                  <a:pt x="89" y="504"/>
                  <a:pt x="104" y="504"/>
                </a:cubicBezTo>
                <a:cubicBezTo>
                  <a:pt x="118" y="504"/>
                  <a:pt x="125" y="499"/>
                  <a:pt x="134" y="492"/>
                </a:cubicBezTo>
                <a:cubicBezTo>
                  <a:pt x="144" y="483"/>
                  <a:pt x="157" y="473"/>
                  <a:pt x="180" y="473"/>
                </a:cubicBezTo>
                <a:cubicBezTo>
                  <a:pt x="204" y="473"/>
                  <a:pt x="217" y="483"/>
                  <a:pt x="227" y="492"/>
                </a:cubicBezTo>
                <a:cubicBezTo>
                  <a:pt x="236" y="499"/>
                  <a:pt x="243" y="504"/>
                  <a:pt x="257" y="504"/>
                </a:cubicBezTo>
                <a:cubicBezTo>
                  <a:pt x="272" y="504"/>
                  <a:pt x="278" y="499"/>
                  <a:pt x="288" y="492"/>
                </a:cubicBezTo>
                <a:cubicBezTo>
                  <a:pt x="298" y="483"/>
                  <a:pt x="310" y="473"/>
                  <a:pt x="334" y="473"/>
                </a:cubicBezTo>
                <a:cubicBezTo>
                  <a:pt x="358" y="473"/>
                  <a:pt x="370" y="483"/>
                  <a:pt x="380" y="492"/>
                </a:cubicBezTo>
                <a:cubicBezTo>
                  <a:pt x="389" y="498"/>
                  <a:pt x="395" y="503"/>
                  <a:pt x="407" y="504"/>
                </a:cubicBezTo>
                <a:lnTo>
                  <a:pt x="407" y="508"/>
                </a:lnTo>
                <a:close/>
                <a:moveTo>
                  <a:pt x="407" y="457"/>
                </a:moveTo>
                <a:cubicBezTo>
                  <a:pt x="407" y="457"/>
                  <a:pt x="407" y="457"/>
                  <a:pt x="407" y="457"/>
                </a:cubicBezTo>
                <a:cubicBezTo>
                  <a:pt x="383" y="457"/>
                  <a:pt x="370" y="446"/>
                  <a:pt x="360" y="438"/>
                </a:cubicBezTo>
                <a:cubicBezTo>
                  <a:pt x="351" y="431"/>
                  <a:pt x="345" y="425"/>
                  <a:pt x="330" y="425"/>
                </a:cubicBezTo>
                <a:cubicBezTo>
                  <a:pt x="315" y="425"/>
                  <a:pt x="309" y="431"/>
                  <a:pt x="300" y="438"/>
                </a:cubicBezTo>
                <a:cubicBezTo>
                  <a:pt x="290" y="446"/>
                  <a:pt x="277" y="457"/>
                  <a:pt x="253" y="457"/>
                </a:cubicBezTo>
                <a:cubicBezTo>
                  <a:pt x="229" y="457"/>
                  <a:pt x="217" y="446"/>
                  <a:pt x="207" y="438"/>
                </a:cubicBezTo>
                <a:cubicBezTo>
                  <a:pt x="198" y="431"/>
                  <a:pt x="191" y="425"/>
                  <a:pt x="176" y="425"/>
                </a:cubicBezTo>
                <a:cubicBezTo>
                  <a:pt x="162" y="425"/>
                  <a:pt x="155" y="431"/>
                  <a:pt x="146" y="438"/>
                </a:cubicBezTo>
                <a:cubicBezTo>
                  <a:pt x="136" y="446"/>
                  <a:pt x="123" y="457"/>
                  <a:pt x="100" y="457"/>
                </a:cubicBezTo>
                <a:cubicBezTo>
                  <a:pt x="76" y="457"/>
                  <a:pt x="63" y="446"/>
                  <a:pt x="53" y="438"/>
                </a:cubicBezTo>
                <a:cubicBezTo>
                  <a:pt x="49" y="435"/>
                  <a:pt x="46" y="432"/>
                  <a:pt x="42" y="430"/>
                </a:cubicBezTo>
                <a:cubicBezTo>
                  <a:pt x="42" y="402"/>
                  <a:pt x="42" y="402"/>
                  <a:pt x="42" y="402"/>
                </a:cubicBezTo>
                <a:cubicBezTo>
                  <a:pt x="54" y="406"/>
                  <a:pt x="62" y="413"/>
                  <a:pt x="69" y="418"/>
                </a:cubicBezTo>
                <a:cubicBezTo>
                  <a:pt x="79" y="426"/>
                  <a:pt x="85" y="431"/>
                  <a:pt x="100" y="431"/>
                </a:cubicBezTo>
                <a:cubicBezTo>
                  <a:pt x="114" y="431"/>
                  <a:pt x="121" y="426"/>
                  <a:pt x="130" y="418"/>
                </a:cubicBezTo>
                <a:cubicBezTo>
                  <a:pt x="140" y="410"/>
                  <a:pt x="153" y="400"/>
                  <a:pt x="176" y="400"/>
                </a:cubicBezTo>
                <a:cubicBezTo>
                  <a:pt x="200" y="400"/>
                  <a:pt x="213" y="410"/>
                  <a:pt x="223" y="418"/>
                </a:cubicBezTo>
                <a:cubicBezTo>
                  <a:pt x="232" y="426"/>
                  <a:pt x="239" y="431"/>
                  <a:pt x="253" y="431"/>
                </a:cubicBezTo>
                <a:cubicBezTo>
                  <a:pt x="268" y="431"/>
                  <a:pt x="274" y="426"/>
                  <a:pt x="284" y="418"/>
                </a:cubicBezTo>
                <a:cubicBezTo>
                  <a:pt x="294" y="410"/>
                  <a:pt x="306" y="400"/>
                  <a:pt x="330" y="400"/>
                </a:cubicBezTo>
                <a:cubicBezTo>
                  <a:pt x="354" y="400"/>
                  <a:pt x="366" y="410"/>
                  <a:pt x="376" y="418"/>
                </a:cubicBezTo>
                <a:cubicBezTo>
                  <a:pt x="385" y="426"/>
                  <a:pt x="392" y="431"/>
                  <a:pt x="407" y="431"/>
                </a:cubicBezTo>
                <a:cubicBezTo>
                  <a:pt x="407" y="431"/>
                  <a:pt x="407" y="431"/>
                  <a:pt x="407" y="431"/>
                </a:cubicBezTo>
                <a:lnTo>
                  <a:pt x="407" y="457"/>
                </a:lnTo>
                <a:close/>
                <a:moveTo>
                  <a:pt x="407" y="386"/>
                </a:moveTo>
                <a:cubicBezTo>
                  <a:pt x="407" y="386"/>
                  <a:pt x="407" y="386"/>
                  <a:pt x="407" y="386"/>
                </a:cubicBezTo>
                <a:cubicBezTo>
                  <a:pt x="383" y="386"/>
                  <a:pt x="370" y="376"/>
                  <a:pt x="360" y="368"/>
                </a:cubicBezTo>
                <a:cubicBezTo>
                  <a:pt x="351" y="361"/>
                  <a:pt x="345" y="355"/>
                  <a:pt x="330" y="355"/>
                </a:cubicBezTo>
                <a:cubicBezTo>
                  <a:pt x="315" y="355"/>
                  <a:pt x="309" y="361"/>
                  <a:pt x="300" y="368"/>
                </a:cubicBezTo>
                <a:cubicBezTo>
                  <a:pt x="290" y="376"/>
                  <a:pt x="277" y="386"/>
                  <a:pt x="253" y="386"/>
                </a:cubicBezTo>
                <a:cubicBezTo>
                  <a:pt x="229" y="386"/>
                  <a:pt x="217" y="376"/>
                  <a:pt x="207" y="368"/>
                </a:cubicBezTo>
                <a:cubicBezTo>
                  <a:pt x="198" y="361"/>
                  <a:pt x="191" y="355"/>
                  <a:pt x="176" y="355"/>
                </a:cubicBezTo>
                <a:cubicBezTo>
                  <a:pt x="162" y="355"/>
                  <a:pt x="155" y="361"/>
                  <a:pt x="146" y="368"/>
                </a:cubicBezTo>
                <a:cubicBezTo>
                  <a:pt x="136" y="376"/>
                  <a:pt x="123" y="386"/>
                  <a:pt x="100" y="386"/>
                </a:cubicBezTo>
                <a:cubicBezTo>
                  <a:pt x="76" y="386"/>
                  <a:pt x="63" y="376"/>
                  <a:pt x="53" y="368"/>
                </a:cubicBezTo>
                <a:cubicBezTo>
                  <a:pt x="49" y="365"/>
                  <a:pt x="46" y="362"/>
                  <a:pt x="42" y="360"/>
                </a:cubicBezTo>
                <a:cubicBezTo>
                  <a:pt x="42" y="332"/>
                  <a:pt x="42" y="332"/>
                  <a:pt x="42" y="332"/>
                </a:cubicBezTo>
                <a:cubicBezTo>
                  <a:pt x="54" y="336"/>
                  <a:pt x="62" y="342"/>
                  <a:pt x="69" y="348"/>
                </a:cubicBezTo>
                <a:cubicBezTo>
                  <a:pt x="79" y="355"/>
                  <a:pt x="85" y="361"/>
                  <a:pt x="100" y="361"/>
                </a:cubicBezTo>
                <a:cubicBezTo>
                  <a:pt x="114" y="361"/>
                  <a:pt x="121" y="355"/>
                  <a:pt x="130" y="348"/>
                </a:cubicBezTo>
                <a:cubicBezTo>
                  <a:pt x="140" y="340"/>
                  <a:pt x="153" y="330"/>
                  <a:pt x="176" y="330"/>
                </a:cubicBezTo>
                <a:cubicBezTo>
                  <a:pt x="200" y="330"/>
                  <a:pt x="213" y="340"/>
                  <a:pt x="223" y="348"/>
                </a:cubicBezTo>
                <a:cubicBezTo>
                  <a:pt x="232" y="355"/>
                  <a:pt x="239" y="361"/>
                  <a:pt x="253" y="361"/>
                </a:cubicBezTo>
                <a:cubicBezTo>
                  <a:pt x="268" y="361"/>
                  <a:pt x="274" y="355"/>
                  <a:pt x="284" y="348"/>
                </a:cubicBezTo>
                <a:cubicBezTo>
                  <a:pt x="294" y="340"/>
                  <a:pt x="306" y="330"/>
                  <a:pt x="330" y="330"/>
                </a:cubicBezTo>
                <a:cubicBezTo>
                  <a:pt x="354" y="330"/>
                  <a:pt x="366" y="340"/>
                  <a:pt x="376" y="348"/>
                </a:cubicBezTo>
                <a:cubicBezTo>
                  <a:pt x="385" y="355"/>
                  <a:pt x="392" y="361"/>
                  <a:pt x="407" y="361"/>
                </a:cubicBezTo>
                <a:cubicBezTo>
                  <a:pt x="407" y="361"/>
                  <a:pt x="407" y="361"/>
                  <a:pt x="407" y="361"/>
                </a:cubicBezTo>
                <a:lnTo>
                  <a:pt x="407" y="386"/>
                </a:lnTo>
                <a:close/>
                <a:moveTo>
                  <a:pt x="407" y="281"/>
                </a:moveTo>
                <a:cubicBezTo>
                  <a:pt x="359" y="279"/>
                  <a:pt x="359" y="279"/>
                  <a:pt x="359" y="279"/>
                </a:cubicBezTo>
                <a:cubicBezTo>
                  <a:pt x="359" y="277"/>
                  <a:pt x="359" y="276"/>
                  <a:pt x="359" y="274"/>
                </a:cubicBezTo>
                <a:cubicBezTo>
                  <a:pt x="359" y="271"/>
                  <a:pt x="359" y="269"/>
                  <a:pt x="359" y="266"/>
                </a:cubicBezTo>
                <a:cubicBezTo>
                  <a:pt x="407" y="263"/>
                  <a:pt x="407" y="263"/>
                  <a:pt x="407" y="263"/>
                </a:cubicBezTo>
                <a:lnTo>
                  <a:pt x="407" y="281"/>
                </a:lnTo>
                <a:close/>
                <a:moveTo>
                  <a:pt x="407" y="222"/>
                </a:moveTo>
                <a:cubicBezTo>
                  <a:pt x="354" y="237"/>
                  <a:pt x="354" y="237"/>
                  <a:pt x="354" y="237"/>
                </a:cubicBezTo>
                <a:cubicBezTo>
                  <a:pt x="353" y="233"/>
                  <a:pt x="351" y="229"/>
                  <a:pt x="350" y="225"/>
                </a:cubicBezTo>
                <a:cubicBezTo>
                  <a:pt x="407" y="202"/>
                  <a:pt x="407" y="202"/>
                  <a:pt x="407" y="202"/>
                </a:cubicBezTo>
                <a:lnTo>
                  <a:pt x="407" y="222"/>
                </a:lnTo>
                <a:close/>
                <a:moveTo>
                  <a:pt x="407" y="152"/>
                </a:moveTo>
                <a:cubicBezTo>
                  <a:pt x="336" y="199"/>
                  <a:pt x="336" y="199"/>
                  <a:pt x="336" y="199"/>
                </a:cubicBezTo>
                <a:cubicBezTo>
                  <a:pt x="334" y="195"/>
                  <a:pt x="331" y="192"/>
                  <a:pt x="328" y="188"/>
                </a:cubicBezTo>
                <a:cubicBezTo>
                  <a:pt x="407" y="124"/>
                  <a:pt x="407" y="124"/>
                  <a:pt x="407" y="124"/>
                </a:cubicBezTo>
                <a:lnTo>
                  <a:pt x="407" y="152"/>
                </a:lnTo>
                <a:close/>
                <a:moveTo>
                  <a:pt x="495" y="211"/>
                </a:moveTo>
                <a:cubicBezTo>
                  <a:pt x="521" y="211"/>
                  <a:pt x="521" y="211"/>
                  <a:pt x="521" y="211"/>
                </a:cubicBezTo>
                <a:cubicBezTo>
                  <a:pt x="570" y="292"/>
                  <a:pt x="570" y="292"/>
                  <a:pt x="570" y="292"/>
                </a:cubicBezTo>
                <a:cubicBezTo>
                  <a:pt x="570" y="211"/>
                  <a:pt x="570" y="211"/>
                  <a:pt x="570" y="211"/>
                </a:cubicBezTo>
                <a:cubicBezTo>
                  <a:pt x="595" y="211"/>
                  <a:pt x="595" y="211"/>
                  <a:pt x="595" y="211"/>
                </a:cubicBezTo>
                <a:cubicBezTo>
                  <a:pt x="595" y="334"/>
                  <a:pt x="595" y="334"/>
                  <a:pt x="595" y="334"/>
                </a:cubicBezTo>
                <a:cubicBezTo>
                  <a:pt x="570" y="334"/>
                  <a:pt x="570" y="334"/>
                  <a:pt x="570" y="334"/>
                </a:cubicBezTo>
                <a:cubicBezTo>
                  <a:pt x="521" y="253"/>
                  <a:pt x="521" y="253"/>
                  <a:pt x="521" y="253"/>
                </a:cubicBezTo>
                <a:cubicBezTo>
                  <a:pt x="521" y="334"/>
                  <a:pt x="521" y="334"/>
                  <a:pt x="521" y="334"/>
                </a:cubicBezTo>
                <a:cubicBezTo>
                  <a:pt x="495" y="334"/>
                  <a:pt x="495" y="334"/>
                  <a:pt x="495" y="334"/>
                </a:cubicBezTo>
                <a:lnTo>
                  <a:pt x="495" y="211"/>
                </a:lnTo>
                <a:close/>
                <a:moveTo>
                  <a:pt x="618" y="506"/>
                </a:moveTo>
                <a:cubicBezTo>
                  <a:pt x="608" y="506"/>
                  <a:pt x="608" y="506"/>
                  <a:pt x="608" y="506"/>
                </a:cubicBezTo>
                <a:cubicBezTo>
                  <a:pt x="608" y="453"/>
                  <a:pt x="608" y="453"/>
                  <a:pt x="608" y="453"/>
                </a:cubicBezTo>
                <a:cubicBezTo>
                  <a:pt x="609" y="398"/>
                  <a:pt x="609" y="398"/>
                  <a:pt x="609" y="398"/>
                </a:cubicBezTo>
                <a:cubicBezTo>
                  <a:pt x="563" y="506"/>
                  <a:pt x="563" y="506"/>
                  <a:pt x="563" y="506"/>
                </a:cubicBezTo>
                <a:cubicBezTo>
                  <a:pt x="555" y="506"/>
                  <a:pt x="555" y="506"/>
                  <a:pt x="555" y="506"/>
                </a:cubicBezTo>
                <a:cubicBezTo>
                  <a:pt x="510" y="398"/>
                  <a:pt x="510" y="398"/>
                  <a:pt x="510" y="398"/>
                </a:cubicBezTo>
                <a:cubicBezTo>
                  <a:pt x="510" y="452"/>
                  <a:pt x="510" y="452"/>
                  <a:pt x="510" y="452"/>
                </a:cubicBezTo>
                <a:cubicBezTo>
                  <a:pt x="510" y="506"/>
                  <a:pt x="510" y="506"/>
                  <a:pt x="510" y="506"/>
                </a:cubicBezTo>
                <a:cubicBezTo>
                  <a:pt x="500" y="506"/>
                  <a:pt x="500" y="506"/>
                  <a:pt x="500" y="506"/>
                </a:cubicBezTo>
                <a:cubicBezTo>
                  <a:pt x="500" y="384"/>
                  <a:pt x="500" y="384"/>
                  <a:pt x="500" y="384"/>
                </a:cubicBezTo>
                <a:cubicBezTo>
                  <a:pt x="514" y="384"/>
                  <a:pt x="514" y="384"/>
                  <a:pt x="514" y="384"/>
                </a:cubicBezTo>
                <a:cubicBezTo>
                  <a:pt x="559" y="492"/>
                  <a:pt x="559" y="492"/>
                  <a:pt x="559" y="492"/>
                </a:cubicBezTo>
                <a:cubicBezTo>
                  <a:pt x="604" y="384"/>
                  <a:pt x="604" y="384"/>
                  <a:pt x="604" y="384"/>
                </a:cubicBezTo>
                <a:cubicBezTo>
                  <a:pt x="618" y="384"/>
                  <a:pt x="618" y="384"/>
                  <a:pt x="618" y="384"/>
                </a:cubicBezTo>
                <a:lnTo>
                  <a:pt x="618" y="506"/>
                </a:lnTo>
                <a:close/>
                <a:moveTo>
                  <a:pt x="720" y="506"/>
                </a:moveTo>
                <a:cubicBezTo>
                  <a:pt x="649" y="506"/>
                  <a:pt x="649" y="506"/>
                  <a:pt x="649" y="506"/>
                </a:cubicBezTo>
                <a:cubicBezTo>
                  <a:pt x="649" y="384"/>
                  <a:pt x="649" y="384"/>
                  <a:pt x="649" y="384"/>
                </a:cubicBezTo>
                <a:cubicBezTo>
                  <a:pt x="660" y="384"/>
                  <a:pt x="660" y="384"/>
                  <a:pt x="660" y="384"/>
                </a:cubicBezTo>
                <a:cubicBezTo>
                  <a:pt x="660" y="497"/>
                  <a:pt x="660" y="497"/>
                  <a:pt x="660" y="497"/>
                </a:cubicBezTo>
                <a:cubicBezTo>
                  <a:pt x="720" y="497"/>
                  <a:pt x="720" y="497"/>
                  <a:pt x="720" y="497"/>
                </a:cubicBezTo>
                <a:lnTo>
                  <a:pt x="720" y="506"/>
                </a:lnTo>
                <a:close/>
                <a:moveTo>
                  <a:pt x="823" y="491"/>
                </a:moveTo>
                <a:cubicBezTo>
                  <a:pt x="819" y="497"/>
                  <a:pt x="814" y="501"/>
                  <a:pt x="806" y="503"/>
                </a:cubicBezTo>
                <a:cubicBezTo>
                  <a:pt x="798" y="506"/>
                  <a:pt x="790" y="508"/>
                  <a:pt x="780" y="508"/>
                </a:cubicBezTo>
                <a:cubicBezTo>
                  <a:pt x="771" y="508"/>
                  <a:pt x="762" y="505"/>
                  <a:pt x="755" y="501"/>
                </a:cubicBezTo>
                <a:cubicBezTo>
                  <a:pt x="747" y="496"/>
                  <a:pt x="741" y="490"/>
                  <a:pt x="737" y="481"/>
                </a:cubicBezTo>
                <a:cubicBezTo>
                  <a:pt x="733" y="473"/>
                  <a:pt x="731" y="463"/>
                  <a:pt x="731" y="452"/>
                </a:cubicBezTo>
                <a:cubicBezTo>
                  <a:pt x="731" y="437"/>
                  <a:pt x="731" y="437"/>
                  <a:pt x="731" y="437"/>
                </a:cubicBezTo>
                <a:cubicBezTo>
                  <a:pt x="731" y="420"/>
                  <a:pt x="735" y="406"/>
                  <a:pt x="744" y="397"/>
                </a:cubicBezTo>
                <a:cubicBezTo>
                  <a:pt x="753" y="387"/>
                  <a:pt x="764" y="382"/>
                  <a:pt x="779" y="382"/>
                </a:cubicBezTo>
                <a:cubicBezTo>
                  <a:pt x="791" y="382"/>
                  <a:pt x="801" y="385"/>
                  <a:pt x="809" y="391"/>
                </a:cubicBezTo>
                <a:cubicBezTo>
                  <a:pt x="817" y="398"/>
                  <a:pt x="821" y="407"/>
                  <a:pt x="823" y="418"/>
                </a:cubicBezTo>
                <a:cubicBezTo>
                  <a:pt x="812" y="418"/>
                  <a:pt x="812" y="418"/>
                  <a:pt x="812" y="418"/>
                </a:cubicBezTo>
                <a:cubicBezTo>
                  <a:pt x="811" y="409"/>
                  <a:pt x="807" y="402"/>
                  <a:pt x="801" y="398"/>
                </a:cubicBezTo>
                <a:cubicBezTo>
                  <a:pt x="796" y="393"/>
                  <a:pt x="788" y="391"/>
                  <a:pt x="779" y="391"/>
                </a:cubicBezTo>
                <a:cubicBezTo>
                  <a:pt x="767" y="391"/>
                  <a:pt x="758" y="395"/>
                  <a:pt x="751" y="403"/>
                </a:cubicBezTo>
                <a:cubicBezTo>
                  <a:pt x="745" y="411"/>
                  <a:pt x="741" y="422"/>
                  <a:pt x="741" y="437"/>
                </a:cubicBezTo>
                <a:cubicBezTo>
                  <a:pt x="741" y="452"/>
                  <a:pt x="741" y="452"/>
                  <a:pt x="741" y="452"/>
                </a:cubicBezTo>
                <a:cubicBezTo>
                  <a:pt x="741" y="461"/>
                  <a:pt x="743" y="469"/>
                  <a:pt x="746" y="476"/>
                </a:cubicBezTo>
                <a:cubicBezTo>
                  <a:pt x="749" y="484"/>
                  <a:pt x="754" y="489"/>
                  <a:pt x="760" y="493"/>
                </a:cubicBezTo>
                <a:cubicBezTo>
                  <a:pt x="766" y="497"/>
                  <a:pt x="773" y="499"/>
                  <a:pt x="780" y="499"/>
                </a:cubicBezTo>
                <a:cubicBezTo>
                  <a:pt x="789" y="499"/>
                  <a:pt x="797" y="498"/>
                  <a:pt x="803" y="495"/>
                </a:cubicBezTo>
                <a:cubicBezTo>
                  <a:pt x="807" y="493"/>
                  <a:pt x="810" y="491"/>
                  <a:pt x="812" y="488"/>
                </a:cubicBezTo>
                <a:cubicBezTo>
                  <a:pt x="812" y="457"/>
                  <a:pt x="812" y="457"/>
                  <a:pt x="812" y="457"/>
                </a:cubicBezTo>
                <a:cubicBezTo>
                  <a:pt x="780" y="457"/>
                  <a:pt x="780" y="457"/>
                  <a:pt x="780" y="457"/>
                </a:cubicBezTo>
                <a:cubicBezTo>
                  <a:pt x="780" y="448"/>
                  <a:pt x="780" y="448"/>
                  <a:pt x="780" y="448"/>
                </a:cubicBezTo>
                <a:cubicBezTo>
                  <a:pt x="823" y="448"/>
                  <a:pt x="823" y="448"/>
                  <a:pt x="823" y="448"/>
                </a:cubicBezTo>
                <a:lnTo>
                  <a:pt x="823" y="49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latin typeface="Roboto" panose="02000000000000000000" pitchFamily="2" charset="0"/>
            </a:endParaRPr>
          </a:p>
        </p:txBody>
      </p:sp>
      <p:sp>
        <p:nvSpPr>
          <p:cNvPr id="25" name="Title 24">
            <a:extLst>
              <a:ext uri="{FF2B5EF4-FFF2-40B4-BE49-F238E27FC236}">
                <a16:creationId xmlns:a16="http://schemas.microsoft.com/office/drawing/2014/main" id="{AC1BC54B-6DD3-DA07-A528-4B743E43ADF7}"/>
              </a:ext>
            </a:extLst>
          </p:cNvPr>
          <p:cNvSpPr>
            <a:spLocks noGrp="1"/>
          </p:cNvSpPr>
          <p:nvPr>
            <p:ph type="ctrTitle"/>
          </p:nvPr>
        </p:nvSpPr>
        <p:spPr/>
        <p:txBody>
          <a:bodyPr anchor="ctr">
            <a:normAutofit/>
          </a:bodyPr>
          <a:lstStyle/>
          <a:p>
            <a:r>
              <a:rPr lang="en-US" b="0" i="0" u="none" strike="noStrike" dirty="0">
                <a:solidFill>
                  <a:schemeClr val="bg1"/>
                </a:solidFill>
                <a:effectLst/>
                <a:latin typeface="inherit"/>
              </a:rPr>
              <a:t>Building Beautiful apps using .NET MAUI</a:t>
            </a:r>
            <a:endParaRPr lang="en-US" dirty="0">
              <a:solidFill>
                <a:schemeClr val="bg1"/>
              </a:solidFill>
            </a:endParaRPr>
          </a:p>
        </p:txBody>
      </p:sp>
      <p:sp>
        <p:nvSpPr>
          <p:cNvPr id="26" name="Subtitle 25">
            <a:extLst>
              <a:ext uri="{FF2B5EF4-FFF2-40B4-BE49-F238E27FC236}">
                <a16:creationId xmlns:a16="http://schemas.microsoft.com/office/drawing/2014/main" id="{06A2A3FC-DC82-FFDC-5CB0-4E315B1CD1FB}"/>
              </a:ext>
            </a:extLst>
          </p:cNvPr>
          <p:cNvSpPr>
            <a:spLocks noGrp="1"/>
          </p:cNvSpPr>
          <p:nvPr>
            <p:ph type="subTitle" idx="1"/>
          </p:nvPr>
        </p:nvSpPr>
        <p:spPr/>
        <p:txBody>
          <a:bodyPr/>
          <a:lstStyle/>
          <a:p>
            <a:r>
              <a:rPr lang="en-US" dirty="0">
                <a:solidFill>
                  <a:schemeClr val="bg1"/>
                </a:solidFill>
              </a:rPr>
              <a:t>Javier Suárez Ruiz</a:t>
            </a:r>
          </a:p>
        </p:txBody>
      </p:sp>
      <p:pic>
        <p:nvPicPr>
          <p:cNvPr id="27" name="Picture 26">
            <a:extLst>
              <a:ext uri="{FF2B5EF4-FFF2-40B4-BE49-F238E27FC236}">
                <a16:creationId xmlns:a16="http://schemas.microsoft.com/office/drawing/2014/main" id="{CF636628-9A27-6339-BA91-1B6A604C501B}"/>
              </a:ext>
            </a:extLst>
          </p:cNvPr>
          <p:cNvPicPr>
            <a:picLocks noChangeAspect="1"/>
          </p:cNvPicPr>
          <p:nvPr/>
        </p:nvPicPr>
        <p:blipFill>
          <a:blip r:embed="rId9"/>
          <a:stretch>
            <a:fillRect/>
          </a:stretch>
        </p:blipFill>
        <p:spPr>
          <a:xfrm>
            <a:off x="8548212" y="3491466"/>
            <a:ext cx="391616" cy="666805"/>
          </a:xfrm>
          <a:prstGeom prst="rect">
            <a:avLst/>
          </a:prstGeom>
        </p:spPr>
      </p:pic>
      <p:pic>
        <p:nvPicPr>
          <p:cNvPr id="29" name="Picture 28" descr="Logo&#10;&#10;Description automatically generated">
            <a:extLst>
              <a:ext uri="{FF2B5EF4-FFF2-40B4-BE49-F238E27FC236}">
                <a16:creationId xmlns:a16="http://schemas.microsoft.com/office/drawing/2014/main" id="{F2AAEC61-F852-3B11-4A15-B719FAFEA8D6}"/>
              </a:ext>
            </a:extLst>
          </p:cNvPr>
          <p:cNvPicPr>
            <a:picLocks noChangeAspect="1"/>
          </p:cNvPicPr>
          <p:nvPr/>
        </p:nvPicPr>
        <p:blipFill>
          <a:blip r:embed="rId10"/>
          <a:stretch>
            <a:fillRect/>
          </a:stretch>
        </p:blipFill>
        <p:spPr>
          <a:xfrm>
            <a:off x="1406079" y="4212277"/>
            <a:ext cx="1493929" cy="423476"/>
          </a:xfrm>
          <a:prstGeom prst="rect">
            <a:avLst/>
          </a:prstGeom>
        </p:spPr>
      </p:pic>
      <p:pic>
        <p:nvPicPr>
          <p:cNvPr id="10" name="Picture 9">
            <a:extLst>
              <a:ext uri="{FF2B5EF4-FFF2-40B4-BE49-F238E27FC236}">
                <a16:creationId xmlns:a16="http://schemas.microsoft.com/office/drawing/2014/main" id="{03CA89D8-FAC5-D101-EFA7-B0E84226E1AD}"/>
              </a:ext>
            </a:extLst>
          </p:cNvPr>
          <p:cNvPicPr>
            <a:picLocks noChangeAspect="1"/>
          </p:cNvPicPr>
          <p:nvPr/>
        </p:nvPicPr>
        <p:blipFill>
          <a:blip r:embed="rId9"/>
          <a:stretch>
            <a:fillRect/>
          </a:stretch>
        </p:blipFill>
        <p:spPr>
          <a:xfrm>
            <a:off x="59725" y="3405911"/>
            <a:ext cx="1033780" cy="1760220"/>
          </a:xfrm>
          <a:prstGeom prst="rect">
            <a:avLst/>
          </a:prstGeom>
        </p:spPr>
      </p:pic>
      <p:grpSp>
        <p:nvGrpSpPr>
          <p:cNvPr id="8" name="Group 7">
            <a:extLst>
              <a:ext uri="{FF2B5EF4-FFF2-40B4-BE49-F238E27FC236}">
                <a16:creationId xmlns:a16="http://schemas.microsoft.com/office/drawing/2014/main" id="{3112FF6B-2780-2279-0C33-26EAEC8ED731}"/>
              </a:ext>
            </a:extLst>
          </p:cNvPr>
          <p:cNvGrpSpPr/>
          <p:nvPr/>
        </p:nvGrpSpPr>
        <p:grpSpPr>
          <a:xfrm>
            <a:off x="4522587" y="4064854"/>
            <a:ext cx="4342061" cy="886173"/>
            <a:chOff x="4522587" y="4064854"/>
            <a:chExt cx="4342061" cy="886173"/>
          </a:xfrm>
        </p:grpSpPr>
        <p:pic>
          <p:nvPicPr>
            <p:cNvPr id="3" name="Graphic 2">
              <a:extLst>
                <a:ext uri="{FF2B5EF4-FFF2-40B4-BE49-F238E27FC236}">
                  <a16:creationId xmlns:a16="http://schemas.microsoft.com/office/drawing/2014/main" id="{ED77442C-3562-E49E-D448-AF7D7450C01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09749" y="4212268"/>
              <a:ext cx="744600" cy="168313"/>
            </a:xfrm>
            <a:prstGeom prst="rect">
              <a:avLst/>
            </a:prstGeom>
          </p:spPr>
        </p:pic>
        <p:pic>
          <p:nvPicPr>
            <p:cNvPr id="6" name="Graphic 5">
              <a:extLst>
                <a:ext uri="{FF2B5EF4-FFF2-40B4-BE49-F238E27FC236}">
                  <a16:creationId xmlns:a16="http://schemas.microsoft.com/office/drawing/2014/main" id="{7156DD81-31DD-516A-A4A2-246C43F8827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22587" y="4633940"/>
              <a:ext cx="651422" cy="233529"/>
            </a:xfrm>
            <a:prstGeom prst="rect">
              <a:avLst/>
            </a:prstGeom>
          </p:spPr>
        </p:pic>
        <p:pic>
          <p:nvPicPr>
            <p:cNvPr id="9" name="Graphic 8">
              <a:extLst>
                <a:ext uri="{FF2B5EF4-FFF2-40B4-BE49-F238E27FC236}">
                  <a16:creationId xmlns:a16="http://schemas.microsoft.com/office/drawing/2014/main" id="{9B4CBDDA-2E95-31F1-62B9-42E3F906E8A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634109" y="4633940"/>
              <a:ext cx="809118" cy="317087"/>
            </a:xfrm>
            <a:prstGeom prst="rect">
              <a:avLst/>
            </a:prstGeom>
          </p:spPr>
        </p:pic>
        <p:pic>
          <p:nvPicPr>
            <p:cNvPr id="12" name="Graphic 11">
              <a:extLst>
                <a:ext uri="{FF2B5EF4-FFF2-40B4-BE49-F238E27FC236}">
                  <a16:creationId xmlns:a16="http://schemas.microsoft.com/office/drawing/2014/main" id="{CC456DDF-CE9A-B947-5B35-959BA7B3017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397943" y="4251052"/>
              <a:ext cx="809119" cy="90743"/>
            </a:xfrm>
            <a:prstGeom prst="rect">
              <a:avLst/>
            </a:prstGeom>
          </p:spPr>
        </p:pic>
        <p:pic>
          <p:nvPicPr>
            <p:cNvPr id="14" name="Graphic 13">
              <a:extLst>
                <a:ext uri="{FF2B5EF4-FFF2-40B4-BE49-F238E27FC236}">
                  <a16:creationId xmlns:a16="http://schemas.microsoft.com/office/drawing/2014/main" id="{1B8A9AD5-E13C-3AA9-DAEC-92B5CB6B76E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865148" y="4681901"/>
              <a:ext cx="604157" cy="221164"/>
            </a:xfrm>
            <a:prstGeom prst="rect">
              <a:avLst/>
            </a:prstGeom>
          </p:spPr>
        </p:pic>
        <p:pic>
          <p:nvPicPr>
            <p:cNvPr id="4" name="Graphic 3">
              <a:extLst>
                <a:ext uri="{FF2B5EF4-FFF2-40B4-BE49-F238E27FC236}">
                  <a16:creationId xmlns:a16="http://schemas.microsoft.com/office/drawing/2014/main" id="{C0EFABDA-8391-7227-3691-32692ED2C365}"/>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400559" y="4064854"/>
              <a:ext cx="464589" cy="442333"/>
            </a:xfrm>
            <a:prstGeom prst="rect">
              <a:avLst/>
            </a:prstGeom>
          </p:spPr>
        </p:pic>
        <p:pic>
          <p:nvPicPr>
            <p:cNvPr id="7" name="Picture 6">
              <a:extLst>
                <a:ext uri="{FF2B5EF4-FFF2-40B4-BE49-F238E27FC236}">
                  <a16:creationId xmlns:a16="http://schemas.microsoft.com/office/drawing/2014/main" id="{3DE41AC8-316B-547C-BB23-F9069353C954}"/>
                </a:ext>
              </a:extLst>
            </p:cNvPr>
            <p:cNvPicPr>
              <a:picLocks noChangeAspect="1"/>
            </p:cNvPicPr>
            <p:nvPr/>
          </p:nvPicPr>
          <p:blipFill>
            <a:blip r:embed="rId23"/>
            <a:stretch>
              <a:fillRect/>
            </a:stretch>
          </p:blipFill>
          <p:spPr>
            <a:xfrm>
              <a:off x="7929405" y="4681902"/>
              <a:ext cx="935243" cy="195896"/>
            </a:xfrm>
            <a:prstGeom prst="rect">
              <a:avLst/>
            </a:prstGeom>
          </p:spPr>
        </p:pic>
      </p:grpSp>
    </p:spTree>
    <p:extLst>
      <p:ext uri="{BB962C8B-B14F-4D97-AF65-F5344CB8AC3E}">
        <p14:creationId xmlns:p14="http://schemas.microsoft.com/office/powerpoint/2010/main" val="2077097994"/>
      </p:ext>
    </p:extLst>
  </p:cSld>
  <p:clrMapOvr>
    <a:masterClrMapping/>
  </p:clrMapOvr>
  <p:transition spd="med">
    <p:blinds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7BFF29-93A5-445E-B15C-E5780A68F560}"/>
              </a:ext>
            </a:extLst>
          </p:cNvPr>
          <p:cNvSpPr>
            <a:spLocks noGrp="1"/>
          </p:cNvSpPr>
          <p:nvPr>
            <p:ph type="title"/>
          </p:nvPr>
        </p:nvSpPr>
        <p:spPr/>
        <p:txBody>
          <a:bodyPr/>
          <a:lstStyle/>
          <a:p>
            <a:r>
              <a:rPr lang="es-ES" dirty="0">
                <a:solidFill>
                  <a:schemeClr val="tx2">
                    <a:lumMod val="95000"/>
                    <a:lumOff val="5000"/>
                  </a:schemeClr>
                </a:solidFill>
              </a:rPr>
              <a:t>La búsqueda de la inspiración</a:t>
            </a:r>
          </a:p>
        </p:txBody>
      </p:sp>
      <p:sp>
        <p:nvSpPr>
          <p:cNvPr id="3" name="Marcador de texto 2">
            <a:extLst>
              <a:ext uri="{FF2B5EF4-FFF2-40B4-BE49-F238E27FC236}">
                <a16:creationId xmlns:a16="http://schemas.microsoft.com/office/drawing/2014/main" id="{97C95C39-955F-4B0B-962A-8B839E1F20B3}"/>
              </a:ext>
            </a:extLst>
          </p:cNvPr>
          <p:cNvSpPr>
            <a:spLocks noGrp="1"/>
          </p:cNvSpPr>
          <p:nvPr>
            <p:ph type="body" sz="quarter" idx="10"/>
          </p:nvPr>
        </p:nvSpPr>
        <p:spPr>
          <a:xfrm>
            <a:off x="752874" y="1268016"/>
            <a:ext cx="5672773" cy="2375009"/>
          </a:xfrm>
        </p:spPr>
        <p:txBody>
          <a:bodyPr/>
          <a:lstStyle/>
          <a:p>
            <a:r>
              <a:rPr lang="es-ES" sz="1800" dirty="0">
                <a:solidFill>
                  <a:schemeClr val="tx2">
                    <a:lumMod val="95000"/>
                    <a:lumOff val="5000"/>
                  </a:schemeClr>
                </a:solidFill>
              </a:rPr>
              <a:t>Te puede ayudar:</a:t>
            </a:r>
          </a:p>
          <a:p>
            <a:pPr marL="428625" indent="-428625">
              <a:buFont typeface="Arial" panose="020B0604020202020204" pitchFamily="34" charset="0"/>
              <a:buChar char="•"/>
            </a:pPr>
            <a:r>
              <a:rPr lang="es-ES" sz="1650" dirty="0">
                <a:solidFill>
                  <a:schemeClr val="tx2">
                    <a:lumMod val="95000"/>
                    <a:lumOff val="5000"/>
                  </a:schemeClr>
                </a:solidFill>
              </a:rPr>
              <a:t>.NET MAUI </a:t>
            </a:r>
            <a:r>
              <a:rPr lang="es-ES" sz="1650" dirty="0" err="1">
                <a:solidFill>
                  <a:schemeClr val="tx2">
                    <a:lumMod val="95000"/>
                    <a:lumOff val="5000"/>
                  </a:schemeClr>
                </a:solidFill>
              </a:rPr>
              <a:t>GoodLooking</a:t>
            </a:r>
            <a:r>
              <a:rPr lang="es-ES" sz="1650" dirty="0">
                <a:solidFill>
                  <a:schemeClr val="tx2">
                    <a:lumMod val="95000"/>
                    <a:lumOff val="5000"/>
                  </a:schemeClr>
                </a:solidFill>
              </a:rPr>
              <a:t> UI (</a:t>
            </a:r>
            <a:r>
              <a:rPr lang="es-ES" sz="1650" dirty="0">
                <a:solidFill>
                  <a:schemeClr val="tx2">
                    <a:lumMod val="95000"/>
                    <a:lumOff val="5000"/>
                  </a:schemeClr>
                </a:solidFill>
                <a:hlinkClick r:id="rId2"/>
              </a:rPr>
              <a:t>https://github.com/jsuarezruiz/dotnet-maui-showcase</a:t>
            </a:r>
            <a:r>
              <a:rPr lang="es-ES" sz="1650" dirty="0">
                <a:solidFill>
                  <a:schemeClr val="tx2">
                    <a:lumMod val="95000"/>
                    <a:lumOff val="5000"/>
                  </a:schemeClr>
                </a:solidFill>
              </a:rPr>
              <a:t>): Recopilatorio de ejemplos Open Source de .NET MAUI con una interfaz visualmente atractiva.</a:t>
            </a:r>
          </a:p>
          <a:p>
            <a:pPr marL="428625" indent="-428625">
              <a:buFont typeface="Arial" panose="020B0604020202020204" pitchFamily="34" charset="0"/>
              <a:buChar char="•"/>
            </a:pPr>
            <a:r>
              <a:rPr lang="es-ES" sz="1650" dirty="0" err="1">
                <a:solidFill>
                  <a:schemeClr val="tx2">
                    <a:lumMod val="95000"/>
                    <a:lumOff val="5000"/>
                  </a:schemeClr>
                </a:solidFill>
              </a:rPr>
              <a:t>Awesome</a:t>
            </a:r>
            <a:r>
              <a:rPr lang="es-ES" sz="1650" dirty="0">
                <a:solidFill>
                  <a:schemeClr val="tx2">
                    <a:lumMod val="95000"/>
                    <a:lumOff val="5000"/>
                  </a:schemeClr>
                </a:solidFill>
              </a:rPr>
              <a:t> .NET MAUI (</a:t>
            </a:r>
            <a:r>
              <a:rPr lang="es-ES" sz="1650" dirty="0">
                <a:solidFill>
                  <a:schemeClr val="tx2">
                    <a:lumMod val="95000"/>
                    <a:lumOff val="5000"/>
                  </a:schemeClr>
                </a:solidFill>
                <a:hlinkClick r:id="rId3"/>
              </a:rPr>
              <a:t>https://github.com/jsuarezruiz/awesome-dotnet-maui</a:t>
            </a:r>
            <a:r>
              <a:rPr lang="es-ES" sz="1650" dirty="0">
                <a:solidFill>
                  <a:schemeClr val="tx2">
                    <a:lumMod val="95000"/>
                    <a:lumOff val="5000"/>
                  </a:schemeClr>
                </a:solidFill>
              </a:rPr>
              <a:t>): Recopilatorio de </a:t>
            </a:r>
            <a:r>
              <a:rPr lang="es-ES" sz="1650" dirty="0" err="1">
                <a:solidFill>
                  <a:schemeClr val="tx2">
                    <a:lumMod val="95000"/>
                    <a:lumOff val="5000"/>
                  </a:schemeClr>
                </a:solidFill>
              </a:rPr>
              <a:t>plugins</a:t>
            </a:r>
            <a:r>
              <a:rPr lang="es-ES" sz="1650" dirty="0">
                <a:solidFill>
                  <a:schemeClr val="tx2">
                    <a:lumMod val="95000"/>
                    <a:lumOff val="5000"/>
                  </a:schemeClr>
                </a:solidFill>
              </a:rPr>
              <a:t>, controles, </a:t>
            </a:r>
            <a:r>
              <a:rPr lang="es-ES" sz="1650" dirty="0" err="1">
                <a:solidFill>
                  <a:schemeClr val="tx2">
                    <a:lumMod val="95000"/>
                    <a:lumOff val="5000"/>
                  </a:schemeClr>
                </a:solidFill>
              </a:rPr>
              <a:t>helpers</a:t>
            </a:r>
            <a:r>
              <a:rPr lang="es-ES" sz="1650" dirty="0">
                <a:solidFill>
                  <a:schemeClr val="tx2">
                    <a:lumMod val="95000"/>
                    <a:lumOff val="5000"/>
                  </a:schemeClr>
                </a:solidFill>
              </a:rPr>
              <a:t>, herramientas, etc. Relacionadas con .NET MAUI.</a:t>
            </a:r>
          </a:p>
        </p:txBody>
      </p:sp>
      <p:pic>
        <p:nvPicPr>
          <p:cNvPr id="1026" name="Picture 2" descr="MauiPlanets">
            <a:extLst>
              <a:ext uri="{FF2B5EF4-FFF2-40B4-BE49-F238E27FC236}">
                <a16:creationId xmlns:a16="http://schemas.microsoft.com/office/drawing/2014/main" id="{8220300F-CD74-240B-5F98-9BC99B5A59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5952" y="0"/>
            <a:ext cx="6858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86492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3971" dirty="0">
                <a:solidFill>
                  <a:schemeClr val="bg1"/>
                </a:solidFill>
              </a:rPr>
              <a:t>Animaciones y transiciones</a:t>
            </a:r>
          </a:p>
        </p:txBody>
      </p:sp>
      <p:sp>
        <p:nvSpPr>
          <p:cNvPr id="5" name="Marcador de texto 4"/>
          <p:cNvSpPr>
            <a:spLocks noGrp="1"/>
          </p:cNvSpPr>
          <p:nvPr>
            <p:ph type="subTitle" idx="1"/>
          </p:nvPr>
        </p:nvSpPr>
        <p:spPr>
          <a:xfrm>
            <a:off x="311692" y="2797176"/>
            <a:ext cx="9070778" cy="446302"/>
          </a:xfrm>
        </p:spPr>
        <p:txBody>
          <a:bodyPr/>
          <a:lstStyle/>
          <a:p>
            <a:r>
              <a:rPr lang="es-ES" sz="2000" dirty="0">
                <a:solidFill>
                  <a:schemeClr val="bg1"/>
                </a:solidFill>
              </a:rPr>
              <a:t>Sensación de fluidez y continuidad</a:t>
            </a:r>
          </a:p>
        </p:txBody>
      </p:sp>
    </p:spTree>
    <p:extLst>
      <p:ext uri="{BB962C8B-B14F-4D97-AF65-F5344CB8AC3E}">
        <p14:creationId xmlns:p14="http://schemas.microsoft.com/office/powerpoint/2010/main" val="1074457075"/>
      </p:ext>
    </p:extLst>
  </p:cSld>
  <p:clrMapOvr>
    <a:masterClrMapping/>
  </p:clrMapOvr>
  <p:transition spd="med">
    <p:blinds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F346D2-B305-024D-95B4-633ED656A98B}"/>
              </a:ext>
            </a:extLst>
          </p:cNvPr>
          <p:cNvSpPr>
            <a:spLocks noGrp="1"/>
          </p:cNvSpPr>
          <p:nvPr>
            <p:ph type="body" sz="quarter" idx="10"/>
          </p:nvPr>
        </p:nvSpPr>
        <p:spPr>
          <a:xfrm>
            <a:off x="716972" y="1042551"/>
            <a:ext cx="8225099" cy="2915157"/>
          </a:xfrm>
        </p:spPr>
        <p:txBody>
          <a:bodyPr/>
          <a:lstStyle/>
          <a:p>
            <a:pPr marL="0" indent="0">
              <a:buNone/>
            </a:pPr>
            <a:r>
              <a:rPr lang="es-ES" sz="2700" b="1" dirty="0">
                <a:solidFill>
                  <a:schemeClr val="tx2">
                    <a:lumMod val="95000"/>
                    <a:lumOff val="5000"/>
                  </a:schemeClr>
                </a:solidFill>
                <a:latin typeface="Segoe UI Light (Títulos)"/>
              </a:rPr>
              <a:t>.NET MAUI</a:t>
            </a:r>
            <a:r>
              <a:rPr lang="es-ES" sz="2700" dirty="0">
                <a:solidFill>
                  <a:schemeClr val="tx2">
                    <a:lumMod val="95000"/>
                    <a:lumOff val="5000"/>
                  </a:schemeClr>
                </a:solidFill>
                <a:latin typeface="Segoe UI Light (Títulos)"/>
              </a:rPr>
              <a:t> incluye una serie de métodos de extensión que nos permiten realizar una completa gestión de animaciones desde código C#.</a:t>
            </a:r>
          </a:p>
          <a:p>
            <a:pPr marL="0" indent="0">
              <a:buNone/>
            </a:pPr>
            <a:endParaRPr lang="es-ES" sz="2700" dirty="0">
              <a:solidFill>
                <a:schemeClr val="tx2">
                  <a:lumMod val="95000"/>
                  <a:lumOff val="5000"/>
                </a:schemeClr>
              </a:solidFill>
              <a:latin typeface="Segoe UI Light (Títulos)"/>
            </a:endParaRPr>
          </a:p>
          <a:p>
            <a:pPr marL="0" indent="0">
              <a:buNone/>
            </a:pPr>
            <a:r>
              <a:rPr lang="es-ES" sz="2700" dirty="0">
                <a:solidFill>
                  <a:schemeClr val="tx2">
                    <a:lumMod val="95000"/>
                    <a:lumOff val="5000"/>
                  </a:schemeClr>
                </a:solidFill>
                <a:latin typeface="Segoe UI Light (Títulos)"/>
              </a:rPr>
              <a:t>Por un lado, tenemos disponibles una serie de </a:t>
            </a:r>
            <a:r>
              <a:rPr lang="es-ES" sz="2700" b="1" dirty="0">
                <a:solidFill>
                  <a:schemeClr val="tx2">
                    <a:lumMod val="95000"/>
                    <a:lumOff val="5000"/>
                  </a:schemeClr>
                </a:solidFill>
                <a:latin typeface="Segoe UI Light (Títulos)"/>
                <a:hlinkClick r:id="rId3">
                  <a:extLst>
                    <a:ext uri="{A12FA001-AC4F-418D-AE19-62706E023703}">
                      <ahyp:hlinkClr xmlns:ahyp="http://schemas.microsoft.com/office/drawing/2018/hyperlinkcolor" val="tx"/>
                    </a:ext>
                  </a:extLst>
                </a:hlinkClick>
              </a:rPr>
              <a:t>animaciones predefinidas</a:t>
            </a:r>
            <a:r>
              <a:rPr lang="es-ES" sz="2700" dirty="0">
                <a:solidFill>
                  <a:schemeClr val="tx2">
                    <a:lumMod val="95000"/>
                    <a:lumOff val="5000"/>
                  </a:schemeClr>
                </a:solidFill>
                <a:latin typeface="Segoe UI Light (Títulos)"/>
              </a:rPr>
              <a:t> disponibles como métodos de extensión para elementos de tipo </a:t>
            </a:r>
            <a:r>
              <a:rPr lang="es-ES" sz="2700" dirty="0">
                <a:solidFill>
                  <a:schemeClr val="tx2">
                    <a:lumMod val="95000"/>
                    <a:lumOff val="5000"/>
                  </a:schemeClr>
                </a:solidFill>
                <a:latin typeface="Segoe UI Light (Títulos)"/>
                <a:hlinkClick r:id="rId4">
                  <a:extLst>
                    <a:ext uri="{A12FA001-AC4F-418D-AE19-62706E023703}">
                      <ahyp:hlinkClr xmlns:ahyp="http://schemas.microsoft.com/office/drawing/2018/hyperlinkcolor" val="tx"/>
                    </a:ext>
                  </a:extLst>
                </a:hlinkClick>
              </a:rPr>
              <a:t>View</a:t>
            </a:r>
            <a:r>
              <a:rPr lang="es-ES" sz="2700" dirty="0">
                <a:solidFill>
                  <a:schemeClr val="tx2">
                    <a:lumMod val="95000"/>
                    <a:lumOff val="5000"/>
                  </a:schemeClr>
                </a:solidFill>
                <a:latin typeface="Segoe UI Light (Títulos)"/>
              </a:rPr>
              <a:t>. </a:t>
            </a:r>
          </a:p>
        </p:txBody>
      </p:sp>
      <p:sp>
        <p:nvSpPr>
          <p:cNvPr id="3" name="Title 2">
            <a:extLst>
              <a:ext uri="{FF2B5EF4-FFF2-40B4-BE49-F238E27FC236}">
                <a16:creationId xmlns:a16="http://schemas.microsoft.com/office/drawing/2014/main" id="{8C558C79-3D32-8F4B-B612-F0D0E873572F}"/>
              </a:ext>
            </a:extLst>
          </p:cNvPr>
          <p:cNvSpPr>
            <a:spLocks noGrp="1"/>
          </p:cNvSpPr>
          <p:nvPr>
            <p:ph type="title"/>
          </p:nvPr>
        </p:nvSpPr>
        <p:spPr/>
        <p:txBody>
          <a:bodyPr/>
          <a:lstStyle/>
          <a:p>
            <a:r>
              <a:rPr lang="en-US" dirty="0" err="1">
                <a:solidFill>
                  <a:schemeClr val="tx2">
                    <a:lumMod val="95000"/>
                    <a:lumOff val="5000"/>
                  </a:schemeClr>
                </a:solidFill>
              </a:rPr>
              <a:t>Animaciones</a:t>
            </a:r>
            <a:endParaRPr lang="en-US" dirty="0">
              <a:solidFill>
                <a:schemeClr val="tx2">
                  <a:lumMod val="95000"/>
                  <a:lumOff val="5000"/>
                </a:schemeClr>
              </a:solidFill>
            </a:endParaRPr>
          </a:p>
        </p:txBody>
      </p:sp>
    </p:spTree>
    <p:extLst>
      <p:ext uri="{BB962C8B-B14F-4D97-AF65-F5344CB8AC3E}">
        <p14:creationId xmlns:p14="http://schemas.microsoft.com/office/powerpoint/2010/main" val="132894115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F346D2-B305-024D-95B4-633ED656A98B}"/>
              </a:ext>
            </a:extLst>
          </p:cNvPr>
          <p:cNvSpPr>
            <a:spLocks noGrp="1"/>
          </p:cNvSpPr>
          <p:nvPr>
            <p:ph type="body" sz="quarter" idx="10"/>
          </p:nvPr>
        </p:nvSpPr>
        <p:spPr>
          <a:xfrm>
            <a:off x="628650" y="1042551"/>
            <a:ext cx="8313422" cy="3724609"/>
          </a:xfrm>
        </p:spPr>
        <p:txBody>
          <a:bodyPr/>
          <a:lstStyle/>
          <a:p>
            <a:pPr marL="0" indent="0">
              <a:buNone/>
            </a:pPr>
            <a:r>
              <a:rPr lang="es-ES" sz="2000" dirty="0">
                <a:solidFill>
                  <a:schemeClr val="tx2">
                    <a:lumMod val="95000"/>
                    <a:lumOff val="5000"/>
                  </a:schemeClr>
                </a:solidFill>
              </a:rPr>
              <a:t>Los métodos de extensión a utilizar son:</a:t>
            </a:r>
          </a:p>
          <a:p>
            <a:r>
              <a:rPr lang="es-ES" sz="1800" i="1" dirty="0" err="1">
                <a:solidFill>
                  <a:schemeClr val="tx2">
                    <a:lumMod val="95000"/>
                    <a:lumOff val="5000"/>
                  </a:schemeClr>
                </a:solidFill>
              </a:rPr>
              <a:t>FadeTo</a:t>
            </a:r>
            <a:r>
              <a:rPr lang="es-ES" sz="1800" dirty="0">
                <a:solidFill>
                  <a:schemeClr val="tx2">
                    <a:lumMod val="95000"/>
                    <a:lumOff val="5000"/>
                  </a:schemeClr>
                </a:solidFill>
              </a:rPr>
              <a:t>: Podemos animar la </a:t>
            </a:r>
            <a:r>
              <a:rPr lang="es-ES" sz="1800" b="1" dirty="0">
                <a:solidFill>
                  <a:schemeClr val="tx2">
                    <a:lumMod val="95000"/>
                    <a:lumOff val="5000"/>
                  </a:schemeClr>
                </a:solidFill>
              </a:rPr>
              <a:t>opacidad</a:t>
            </a:r>
            <a:r>
              <a:rPr lang="es-ES" sz="1800" dirty="0">
                <a:solidFill>
                  <a:schemeClr val="tx2">
                    <a:lumMod val="95000"/>
                    <a:lumOff val="5000"/>
                  </a:schemeClr>
                </a:solidFill>
              </a:rPr>
              <a:t> de un elemento visual.</a:t>
            </a:r>
          </a:p>
          <a:p>
            <a:r>
              <a:rPr lang="es-ES" sz="1800" i="1" dirty="0" err="1">
                <a:solidFill>
                  <a:schemeClr val="tx2">
                    <a:lumMod val="95000"/>
                    <a:lumOff val="5000"/>
                  </a:schemeClr>
                </a:solidFill>
              </a:rPr>
              <a:t>RelRotateTo</a:t>
            </a:r>
            <a:r>
              <a:rPr lang="es-ES" sz="1800" dirty="0">
                <a:solidFill>
                  <a:schemeClr val="tx2">
                    <a:lumMod val="95000"/>
                    <a:lumOff val="5000"/>
                  </a:schemeClr>
                </a:solidFill>
              </a:rPr>
              <a:t>: Podemos especificar un ángulo de </a:t>
            </a:r>
            <a:r>
              <a:rPr lang="es-ES" sz="1800" b="1" dirty="0">
                <a:solidFill>
                  <a:schemeClr val="tx2">
                    <a:lumMod val="95000"/>
                    <a:lumOff val="5000"/>
                  </a:schemeClr>
                </a:solidFill>
              </a:rPr>
              <a:t>rotación</a:t>
            </a:r>
            <a:r>
              <a:rPr lang="es-ES" sz="1800" dirty="0">
                <a:solidFill>
                  <a:schemeClr val="tx2">
                    <a:lumMod val="95000"/>
                    <a:lumOff val="5000"/>
                  </a:schemeClr>
                </a:solidFill>
              </a:rPr>
              <a:t> para realizar transformaciones de rotación.</a:t>
            </a:r>
          </a:p>
          <a:p>
            <a:r>
              <a:rPr lang="es-ES" sz="1800" i="1" dirty="0" err="1">
                <a:solidFill>
                  <a:schemeClr val="tx2">
                    <a:lumMod val="95000"/>
                    <a:lumOff val="5000"/>
                  </a:schemeClr>
                </a:solidFill>
              </a:rPr>
              <a:t>RelScaleTo</a:t>
            </a:r>
            <a:r>
              <a:rPr lang="es-ES" sz="1800" dirty="0">
                <a:solidFill>
                  <a:schemeClr val="tx2">
                    <a:lumMod val="95000"/>
                    <a:lumOff val="5000"/>
                  </a:schemeClr>
                </a:solidFill>
              </a:rPr>
              <a:t>: Transformación de </a:t>
            </a:r>
            <a:r>
              <a:rPr lang="es-ES" sz="1800" b="1" dirty="0">
                <a:solidFill>
                  <a:schemeClr val="tx2">
                    <a:lumMod val="95000"/>
                    <a:lumOff val="5000"/>
                  </a:schemeClr>
                </a:solidFill>
              </a:rPr>
              <a:t>escalado</a:t>
            </a:r>
            <a:r>
              <a:rPr lang="es-ES" sz="1800" dirty="0">
                <a:solidFill>
                  <a:schemeClr val="tx2">
                    <a:lumMod val="95000"/>
                    <a:lumOff val="5000"/>
                  </a:schemeClr>
                </a:solidFill>
              </a:rPr>
              <a:t>.</a:t>
            </a:r>
          </a:p>
          <a:p>
            <a:r>
              <a:rPr lang="es-ES" sz="1800" i="1" dirty="0" err="1">
                <a:solidFill>
                  <a:schemeClr val="tx2">
                    <a:lumMod val="95000"/>
                    <a:lumOff val="5000"/>
                  </a:schemeClr>
                </a:solidFill>
              </a:rPr>
              <a:t>RotateTo</a:t>
            </a:r>
            <a:r>
              <a:rPr lang="es-ES" sz="1800" dirty="0">
                <a:solidFill>
                  <a:schemeClr val="tx2">
                    <a:lumMod val="95000"/>
                    <a:lumOff val="5000"/>
                  </a:schemeClr>
                </a:solidFill>
              </a:rPr>
              <a:t>: Transformación de rotación.</a:t>
            </a:r>
          </a:p>
          <a:p>
            <a:r>
              <a:rPr lang="es-ES" sz="1800" i="1" dirty="0" err="1">
                <a:solidFill>
                  <a:schemeClr val="tx2">
                    <a:lumMod val="95000"/>
                    <a:lumOff val="5000"/>
                  </a:schemeClr>
                </a:solidFill>
              </a:rPr>
              <a:t>RotateXTo</a:t>
            </a:r>
            <a:r>
              <a:rPr lang="es-ES" sz="1800" dirty="0">
                <a:solidFill>
                  <a:schemeClr val="tx2">
                    <a:lumMod val="95000"/>
                    <a:lumOff val="5000"/>
                  </a:schemeClr>
                </a:solidFill>
              </a:rPr>
              <a:t>: Transformación de rotación.</a:t>
            </a:r>
          </a:p>
          <a:p>
            <a:r>
              <a:rPr lang="es-ES" sz="1800" i="1" dirty="0" err="1">
                <a:solidFill>
                  <a:schemeClr val="tx2">
                    <a:lumMod val="95000"/>
                    <a:lumOff val="5000"/>
                  </a:schemeClr>
                </a:solidFill>
              </a:rPr>
              <a:t>RotateYTo</a:t>
            </a:r>
            <a:r>
              <a:rPr lang="es-ES" sz="1800" dirty="0">
                <a:solidFill>
                  <a:schemeClr val="tx2">
                    <a:lumMod val="95000"/>
                    <a:lumOff val="5000"/>
                  </a:schemeClr>
                </a:solidFill>
              </a:rPr>
              <a:t>: Transformación rotación.</a:t>
            </a:r>
          </a:p>
          <a:p>
            <a:r>
              <a:rPr lang="es-ES" sz="1800" i="1" dirty="0" err="1">
                <a:solidFill>
                  <a:schemeClr val="tx2">
                    <a:lumMod val="95000"/>
                    <a:lumOff val="5000"/>
                  </a:schemeClr>
                </a:solidFill>
              </a:rPr>
              <a:t>ScaleTo</a:t>
            </a:r>
            <a:r>
              <a:rPr lang="es-ES" sz="1800" dirty="0">
                <a:solidFill>
                  <a:schemeClr val="tx2">
                    <a:lumMod val="95000"/>
                    <a:lumOff val="5000"/>
                  </a:schemeClr>
                </a:solidFill>
              </a:rPr>
              <a:t>: Transformación de escalado.</a:t>
            </a:r>
          </a:p>
          <a:p>
            <a:r>
              <a:rPr lang="es-ES" sz="1800" i="1" dirty="0" err="1">
                <a:solidFill>
                  <a:schemeClr val="tx2">
                    <a:lumMod val="95000"/>
                    <a:lumOff val="5000"/>
                  </a:schemeClr>
                </a:solidFill>
              </a:rPr>
              <a:t>TranslateTo</a:t>
            </a:r>
            <a:r>
              <a:rPr lang="es-ES" sz="1800" dirty="0">
                <a:solidFill>
                  <a:schemeClr val="tx2">
                    <a:lumMod val="95000"/>
                    <a:lumOff val="5000"/>
                  </a:schemeClr>
                </a:solidFill>
              </a:rPr>
              <a:t>: Estableciendo las propiedades </a:t>
            </a:r>
            <a:r>
              <a:rPr lang="es-ES" sz="1800" dirty="0" err="1">
                <a:solidFill>
                  <a:schemeClr val="tx2">
                    <a:lumMod val="95000"/>
                    <a:lumOff val="5000"/>
                  </a:schemeClr>
                </a:solidFill>
              </a:rPr>
              <a:t>TranslationX</a:t>
            </a:r>
            <a:r>
              <a:rPr lang="es-ES" sz="1800" dirty="0">
                <a:solidFill>
                  <a:schemeClr val="tx2">
                    <a:lumMod val="95000"/>
                    <a:lumOff val="5000"/>
                  </a:schemeClr>
                </a:solidFill>
              </a:rPr>
              <a:t> y </a:t>
            </a:r>
            <a:r>
              <a:rPr lang="es-ES" sz="1800" dirty="0" err="1">
                <a:solidFill>
                  <a:schemeClr val="tx2">
                    <a:lumMod val="95000"/>
                    <a:lumOff val="5000"/>
                  </a:schemeClr>
                </a:solidFill>
              </a:rPr>
              <a:t>TranslationY</a:t>
            </a:r>
            <a:r>
              <a:rPr lang="es-ES" sz="1800" dirty="0">
                <a:solidFill>
                  <a:schemeClr val="tx2">
                    <a:lumMod val="95000"/>
                    <a:lumOff val="5000"/>
                  </a:schemeClr>
                </a:solidFill>
              </a:rPr>
              <a:t> podemos realizar </a:t>
            </a:r>
            <a:r>
              <a:rPr lang="es-ES" sz="1800" b="1" dirty="0">
                <a:solidFill>
                  <a:schemeClr val="tx2">
                    <a:lumMod val="95000"/>
                    <a:lumOff val="5000"/>
                  </a:schemeClr>
                </a:solidFill>
              </a:rPr>
              <a:t>traslaciones</a:t>
            </a:r>
            <a:r>
              <a:rPr lang="es-ES" sz="1800" dirty="0">
                <a:solidFill>
                  <a:schemeClr val="tx2">
                    <a:lumMod val="95000"/>
                    <a:lumOff val="5000"/>
                  </a:schemeClr>
                </a:solidFill>
              </a:rPr>
              <a:t> del elemento visual</a:t>
            </a:r>
            <a:r>
              <a:rPr lang="es-ES" dirty="0">
                <a:solidFill>
                  <a:schemeClr val="tx2">
                    <a:lumMod val="95000"/>
                    <a:lumOff val="5000"/>
                  </a:schemeClr>
                </a:solidFill>
              </a:rPr>
              <a:t>.</a:t>
            </a:r>
          </a:p>
        </p:txBody>
      </p:sp>
      <p:sp>
        <p:nvSpPr>
          <p:cNvPr id="3" name="Title 2">
            <a:extLst>
              <a:ext uri="{FF2B5EF4-FFF2-40B4-BE49-F238E27FC236}">
                <a16:creationId xmlns:a16="http://schemas.microsoft.com/office/drawing/2014/main" id="{8C558C79-3D32-8F4B-B612-F0D0E873572F}"/>
              </a:ext>
            </a:extLst>
          </p:cNvPr>
          <p:cNvSpPr>
            <a:spLocks noGrp="1"/>
          </p:cNvSpPr>
          <p:nvPr>
            <p:ph type="title"/>
          </p:nvPr>
        </p:nvSpPr>
        <p:spPr/>
        <p:txBody>
          <a:bodyPr/>
          <a:lstStyle/>
          <a:p>
            <a:r>
              <a:rPr lang="en-US" dirty="0" err="1">
                <a:solidFill>
                  <a:schemeClr val="tx2">
                    <a:lumMod val="95000"/>
                    <a:lumOff val="5000"/>
                  </a:schemeClr>
                </a:solidFill>
              </a:rPr>
              <a:t>Animaciones</a:t>
            </a:r>
            <a:endParaRPr lang="en-US" dirty="0">
              <a:solidFill>
                <a:schemeClr val="tx2">
                  <a:lumMod val="95000"/>
                  <a:lumOff val="5000"/>
                </a:schemeClr>
              </a:solidFill>
            </a:endParaRPr>
          </a:p>
        </p:txBody>
      </p:sp>
    </p:spTree>
    <p:extLst>
      <p:ext uri="{BB962C8B-B14F-4D97-AF65-F5344CB8AC3E}">
        <p14:creationId xmlns:p14="http://schemas.microsoft.com/office/powerpoint/2010/main" val="41311332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F346D2-B305-024D-95B4-633ED656A98B}"/>
              </a:ext>
            </a:extLst>
          </p:cNvPr>
          <p:cNvSpPr>
            <a:spLocks noGrp="1"/>
          </p:cNvSpPr>
          <p:nvPr>
            <p:ph type="body" sz="quarter" idx="10"/>
          </p:nvPr>
        </p:nvSpPr>
        <p:spPr>
          <a:xfrm>
            <a:off x="628650" y="1128261"/>
            <a:ext cx="5642941" cy="249396"/>
          </a:xfrm>
        </p:spPr>
        <p:txBody>
          <a:bodyPr/>
          <a:lstStyle/>
          <a:p>
            <a:pPr marL="0" indent="0">
              <a:buNone/>
            </a:pPr>
            <a:r>
              <a:rPr lang="es-ES" sz="1200" dirty="0">
                <a:solidFill>
                  <a:schemeClr val="tx2">
                    <a:lumMod val="95000"/>
                    <a:lumOff val="5000"/>
                  </a:schemeClr>
                </a:solidFill>
              </a:rPr>
              <a:t>Veamos un sencillo ejemplo:</a:t>
            </a:r>
          </a:p>
          <a:p>
            <a:endParaRPr lang="es-ES" sz="1200" dirty="0">
              <a:solidFill>
                <a:schemeClr val="tx2">
                  <a:lumMod val="95000"/>
                  <a:lumOff val="5000"/>
                </a:schemeClr>
              </a:solidFill>
            </a:endParaRPr>
          </a:p>
          <a:p>
            <a:endParaRPr lang="es-ES" sz="1200" dirty="0">
              <a:solidFill>
                <a:schemeClr val="tx2">
                  <a:lumMod val="95000"/>
                  <a:lumOff val="5000"/>
                </a:schemeClr>
              </a:solidFill>
            </a:endParaRPr>
          </a:p>
        </p:txBody>
      </p:sp>
      <p:sp>
        <p:nvSpPr>
          <p:cNvPr id="3" name="Title 2">
            <a:extLst>
              <a:ext uri="{FF2B5EF4-FFF2-40B4-BE49-F238E27FC236}">
                <a16:creationId xmlns:a16="http://schemas.microsoft.com/office/drawing/2014/main" id="{8C558C79-3D32-8F4B-B612-F0D0E873572F}"/>
              </a:ext>
            </a:extLst>
          </p:cNvPr>
          <p:cNvSpPr>
            <a:spLocks noGrp="1"/>
          </p:cNvSpPr>
          <p:nvPr>
            <p:ph type="title"/>
          </p:nvPr>
        </p:nvSpPr>
        <p:spPr/>
        <p:txBody>
          <a:bodyPr/>
          <a:lstStyle/>
          <a:p>
            <a:r>
              <a:rPr lang="en-US" dirty="0" err="1">
                <a:solidFill>
                  <a:schemeClr val="tx2">
                    <a:lumMod val="95000"/>
                    <a:lumOff val="5000"/>
                  </a:schemeClr>
                </a:solidFill>
              </a:rPr>
              <a:t>Animaciones</a:t>
            </a:r>
            <a:endParaRPr lang="en-US" dirty="0">
              <a:solidFill>
                <a:schemeClr val="tx2">
                  <a:lumMod val="95000"/>
                  <a:lumOff val="5000"/>
                </a:schemeClr>
              </a:solidFill>
            </a:endParaRPr>
          </a:p>
        </p:txBody>
      </p:sp>
      <p:pic>
        <p:nvPicPr>
          <p:cNvPr id="6" name="Imagen 5" descr="Imagen que contiene interior, negro&#10;&#10;Descripción generada automáticamente">
            <a:extLst>
              <a:ext uri="{FF2B5EF4-FFF2-40B4-BE49-F238E27FC236}">
                <a16:creationId xmlns:a16="http://schemas.microsoft.com/office/drawing/2014/main" id="{845E73A5-E66A-4ED2-9BDF-514858DD73C4}"/>
              </a:ext>
            </a:extLst>
          </p:cNvPr>
          <p:cNvPicPr>
            <a:picLocks noChangeAspect="1"/>
          </p:cNvPicPr>
          <p:nvPr/>
        </p:nvPicPr>
        <p:blipFill>
          <a:blip r:embed="rId3"/>
          <a:stretch>
            <a:fillRect/>
          </a:stretch>
        </p:blipFill>
        <p:spPr>
          <a:xfrm>
            <a:off x="6446106" y="697267"/>
            <a:ext cx="2371725" cy="4229100"/>
          </a:xfrm>
          <a:prstGeom prst="rect">
            <a:avLst/>
          </a:prstGeom>
        </p:spPr>
      </p:pic>
      <p:sp>
        <p:nvSpPr>
          <p:cNvPr id="7" name="Rectángulo 6">
            <a:extLst>
              <a:ext uri="{FF2B5EF4-FFF2-40B4-BE49-F238E27FC236}">
                <a16:creationId xmlns:a16="http://schemas.microsoft.com/office/drawing/2014/main" id="{403AD314-0C84-445E-A3AB-2A97C7276224}"/>
              </a:ext>
            </a:extLst>
          </p:cNvPr>
          <p:cNvSpPr/>
          <p:nvPr/>
        </p:nvSpPr>
        <p:spPr>
          <a:xfrm>
            <a:off x="628650" y="1487298"/>
            <a:ext cx="5763358" cy="2585323"/>
          </a:xfrm>
          <a:prstGeom prst="rect">
            <a:avLst/>
          </a:prstGeom>
          <a:solidFill>
            <a:schemeClr val="accent6">
              <a:lumMod val="50000"/>
            </a:schemeClr>
          </a:solidFill>
        </p:spPr>
        <p:txBody>
          <a:bodyPr wrap="square">
            <a:spAutoFit/>
          </a:bodyPr>
          <a:lstStyle/>
          <a:p>
            <a:r>
              <a:rPr lang="es-ES" sz="1350" dirty="0" err="1">
                <a:solidFill>
                  <a:schemeClr val="bg1"/>
                </a:solidFill>
                <a:latin typeface="Consolas" panose="020B0609020204030204" pitchFamily="49" charset="0"/>
              </a:rPr>
              <a:t>await</a:t>
            </a:r>
            <a:r>
              <a:rPr lang="es-ES" sz="1350" dirty="0">
                <a:solidFill>
                  <a:schemeClr val="bg1"/>
                </a:solidFill>
                <a:latin typeface="Consolas" panose="020B0609020204030204" pitchFamily="49" charset="0"/>
              </a:rPr>
              <a:t> </a:t>
            </a:r>
            <a:r>
              <a:rPr lang="es-ES" sz="1350" dirty="0" err="1">
                <a:solidFill>
                  <a:schemeClr val="bg1"/>
                </a:solidFill>
                <a:latin typeface="Consolas" panose="020B0609020204030204" pitchFamily="49" charset="0"/>
              </a:rPr>
              <a:t>PreDefinedBox.ScaleTo</a:t>
            </a:r>
            <a:r>
              <a:rPr lang="es-ES" sz="1350" dirty="0">
                <a:solidFill>
                  <a:schemeClr val="bg1"/>
                </a:solidFill>
                <a:latin typeface="Consolas" panose="020B0609020204030204" pitchFamily="49" charset="0"/>
              </a:rPr>
              <a:t>(2, 1000, </a:t>
            </a:r>
            <a:r>
              <a:rPr lang="es-ES" sz="1350" dirty="0" err="1">
                <a:solidFill>
                  <a:schemeClr val="bg1"/>
                </a:solidFill>
                <a:latin typeface="Consolas" panose="020B0609020204030204" pitchFamily="49" charset="0"/>
              </a:rPr>
              <a:t>Easing.CubicInOut</a:t>
            </a:r>
            <a:r>
              <a:rPr lang="es-ES" sz="1350" dirty="0">
                <a:solidFill>
                  <a:schemeClr val="bg1"/>
                </a:solidFill>
                <a:latin typeface="Consolas" panose="020B0609020204030204" pitchFamily="49" charset="0"/>
              </a:rPr>
              <a:t>);              </a:t>
            </a:r>
          </a:p>
          <a:p>
            <a:r>
              <a:rPr lang="es-ES" sz="1350" dirty="0" err="1">
                <a:solidFill>
                  <a:schemeClr val="bg1"/>
                </a:solidFill>
                <a:latin typeface="Consolas" panose="020B0609020204030204" pitchFamily="49" charset="0"/>
              </a:rPr>
              <a:t>await</a:t>
            </a:r>
            <a:r>
              <a:rPr lang="es-ES" sz="1350" dirty="0">
                <a:solidFill>
                  <a:schemeClr val="bg1"/>
                </a:solidFill>
                <a:latin typeface="Consolas" panose="020B0609020204030204" pitchFamily="49" charset="0"/>
              </a:rPr>
              <a:t> </a:t>
            </a:r>
            <a:r>
              <a:rPr lang="es-ES" sz="1350" dirty="0" err="1">
                <a:solidFill>
                  <a:schemeClr val="bg1"/>
                </a:solidFill>
                <a:latin typeface="Consolas" panose="020B0609020204030204" pitchFamily="49" charset="0"/>
              </a:rPr>
              <a:t>PreDefinedBox.RotateTo</a:t>
            </a:r>
            <a:r>
              <a:rPr lang="es-ES" sz="1350" dirty="0">
                <a:solidFill>
                  <a:schemeClr val="bg1"/>
                </a:solidFill>
                <a:latin typeface="Consolas" panose="020B0609020204030204" pitchFamily="49" charset="0"/>
              </a:rPr>
              <a:t>(75, 1000, </a:t>
            </a:r>
            <a:r>
              <a:rPr lang="es-ES" sz="1350" dirty="0" err="1">
                <a:solidFill>
                  <a:schemeClr val="bg1"/>
                </a:solidFill>
                <a:latin typeface="Consolas" panose="020B0609020204030204" pitchFamily="49" charset="0"/>
              </a:rPr>
              <a:t>Easing.CubicInOut</a:t>
            </a:r>
            <a:r>
              <a:rPr lang="es-ES" sz="1350" dirty="0">
                <a:solidFill>
                  <a:schemeClr val="bg1"/>
                </a:solidFill>
                <a:latin typeface="Consolas" panose="020B0609020204030204" pitchFamily="49" charset="0"/>
              </a:rPr>
              <a:t>);                </a:t>
            </a:r>
          </a:p>
          <a:p>
            <a:r>
              <a:rPr lang="es-ES" sz="1350" dirty="0" err="1">
                <a:solidFill>
                  <a:schemeClr val="bg1"/>
                </a:solidFill>
                <a:latin typeface="Consolas" panose="020B0609020204030204" pitchFamily="49" charset="0"/>
              </a:rPr>
              <a:t>await</a:t>
            </a:r>
            <a:r>
              <a:rPr lang="es-ES" sz="1350" dirty="0">
                <a:solidFill>
                  <a:schemeClr val="bg1"/>
                </a:solidFill>
                <a:latin typeface="Consolas" panose="020B0609020204030204" pitchFamily="49" charset="0"/>
              </a:rPr>
              <a:t> </a:t>
            </a:r>
            <a:r>
              <a:rPr lang="es-ES" sz="1350" dirty="0" err="1">
                <a:solidFill>
                  <a:schemeClr val="bg1"/>
                </a:solidFill>
                <a:latin typeface="Consolas" panose="020B0609020204030204" pitchFamily="49" charset="0"/>
              </a:rPr>
              <a:t>PreDefinedBox.ScaleTo</a:t>
            </a:r>
            <a:r>
              <a:rPr lang="es-ES" sz="1350" dirty="0">
                <a:solidFill>
                  <a:schemeClr val="bg1"/>
                </a:solidFill>
                <a:latin typeface="Consolas" panose="020B0609020204030204" pitchFamily="49" charset="0"/>
              </a:rPr>
              <a:t>(1, 1000, </a:t>
            </a:r>
            <a:r>
              <a:rPr lang="es-ES" sz="1350" dirty="0" err="1">
                <a:solidFill>
                  <a:schemeClr val="bg1"/>
                </a:solidFill>
                <a:latin typeface="Consolas" panose="020B0609020204030204" pitchFamily="49" charset="0"/>
              </a:rPr>
              <a:t>Easing.CubicInOut</a:t>
            </a:r>
            <a:r>
              <a:rPr lang="es-ES" sz="1350" dirty="0">
                <a:solidFill>
                  <a:schemeClr val="bg1"/>
                </a:solidFill>
                <a:latin typeface="Consolas" panose="020B0609020204030204" pitchFamily="49" charset="0"/>
              </a:rPr>
              <a:t>);</a:t>
            </a:r>
          </a:p>
          <a:p>
            <a:endParaRPr lang="es-ES" sz="1350" dirty="0">
              <a:solidFill>
                <a:schemeClr val="bg1"/>
              </a:solidFill>
              <a:latin typeface="Consolas" panose="020B0609020204030204" pitchFamily="49" charset="0"/>
            </a:endParaRPr>
          </a:p>
          <a:p>
            <a:endParaRPr lang="es-ES" sz="1350" dirty="0">
              <a:solidFill>
                <a:schemeClr val="bg1"/>
              </a:solidFill>
              <a:latin typeface="Consolas" panose="020B0609020204030204" pitchFamily="49" charset="0"/>
            </a:endParaRPr>
          </a:p>
          <a:p>
            <a:endParaRPr lang="es-ES" sz="1350" dirty="0">
              <a:solidFill>
                <a:schemeClr val="bg1"/>
              </a:solidFill>
              <a:latin typeface="Consolas" panose="020B0609020204030204" pitchFamily="49" charset="0"/>
            </a:endParaRPr>
          </a:p>
          <a:p>
            <a:r>
              <a:rPr lang="es-ES" sz="1350" dirty="0" err="1">
                <a:solidFill>
                  <a:schemeClr val="bg1"/>
                </a:solidFill>
                <a:latin typeface="Consolas" panose="020B0609020204030204" pitchFamily="49" charset="0"/>
              </a:rPr>
              <a:t>CustomBox.Animate</a:t>
            </a:r>
            <a:r>
              <a:rPr lang="es-ES" sz="1350" dirty="0">
                <a:solidFill>
                  <a:schemeClr val="bg1"/>
                </a:solidFill>
                <a:latin typeface="Consolas" panose="020B0609020204030204" pitchFamily="49" charset="0"/>
              </a:rPr>
              <a:t>("</a:t>
            </a:r>
            <a:r>
              <a:rPr lang="es-ES" sz="1350" dirty="0" err="1">
                <a:solidFill>
                  <a:schemeClr val="bg1"/>
                </a:solidFill>
                <a:latin typeface="Consolas" panose="020B0609020204030204" pitchFamily="49" charset="0"/>
              </a:rPr>
              <a:t>Custom</a:t>
            </a:r>
            <a:r>
              <a:rPr lang="es-ES" sz="1350" dirty="0">
                <a:solidFill>
                  <a:schemeClr val="bg1"/>
                </a:solidFill>
                <a:latin typeface="Consolas" panose="020B0609020204030204" pitchFamily="49" charset="0"/>
              </a:rPr>
              <a:t> </a:t>
            </a:r>
            <a:r>
              <a:rPr lang="es-ES" sz="1350" dirty="0" err="1">
                <a:solidFill>
                  <a:schemeClr val="bg1"/>
                </a:solidFill>
                <a:latin typeface="Consolas" panose="020B0609020204030204" pitchFamily="49" charset="0"/>
              </a:rPr>
              <a:t>Animation</a:t>
            </a:r>
            <a:r>
              <a:rPr lang="es-ES" sz="1350" dirty="0">
                <a:solidFill>
                  <a:schemeClr val="bg1"/>
                </a:solidFill>
                <a:latin typeface="Consolas" panose="020B0609020204030204" pitchFamily="49" charset="0"/>
              </a:rPr>
              <a:t>", x =&gt; </a:t>
            </a:r>
          </a:p>
          <a:p>
            <a:r>
              <a:rPr lang="es-ES" sz="1350" dirty="0">
                <a:solidFill>
                  <a:schemeClr val="bg1"/>
                </a:solidFill>
                <a:latin typeface="Consolas" panose="020B0609020204030204" pitchFamily="49" charset="0"/>
              </a:rPr>
              <a:t>{</a:t>
            </a:r>
          </a:p>
          <a:p>
            <a:r>
              <a:rPr lang="es-ES" sz="1350" dirty="0">
                <a:solidFill>
                  <a:schemeClr val="bg1"/>
                </a:solidFill>
                <a:latin typeface="Consolas" panose="020B0609020204030204" pitchFamily="49" charset="0"/>
              </a:rPr>
              <a:t>     </a:t>
            </a:r>
            <a:r>
              <a:rPr lang="es-ES" sz="1350" dirty="0" err="1">
                <a:solidFill>
                  <a:schemeClr val="bg1"/>
                </a:solidFill>
                <a:latin typeface="Consolas" panose="020B0609020204030204" pitchFamily="49" charset="0"/>
              </a:rPr>
              <a:t>CustomBox.BackgroundColor</a:t>
            </a:r>
            <a:r>
              <a:rPr lang="es-ES" sz="1350" dirty="0">
                <a:solidFill>
                  <a:schemeClr val="bg1"/>
                </a:solidFill>
                <a:latin typeface="Consolas" panose="020B0609020204030204" pitchFamily="49" charset="0"/>
              </a:rPr>
              <a:t> = </a:t>
            </a:r>
            <a:r>
              <a:rPr lang="es-ES" sz="1350" dirty="0" err="1">
                <a:solidFill>
                  <a:schemeClr val="bg1"/>
                </a:solidFill>
                <a:latin typeface="Consolas" panose="020B0609020204030204" pitchFamily="49" charset="0"/>
              </a:rPr>
              <a:t>Color.FromRgb</a:t>
            </a:r>
            <a:r>
              <a:rPr lang="es-ES" sz="1350" dirty="0">
                <a:solidFill>
                  <a:schemeClr val="bg1"/>
                </a:solidFill>
                <a:latin typeface="Consolas" panose="020B0609020204030204" pitchFamily="49" charset="0"/>
              </a:rPr>
              <a:t>(x, 0, 1 - x);</a:t>
            </a:r>
          </a:p>
          <a:p>
            <a:r>
              <a:rPr lang="es-ES" sz="1350" dirty="0">
                <a:solidFill>
                  <a:schemeClr val="bg1"/>
                </a:solidFill>
                <a:latin typeface="Consolas" panose="020B0609020204030204" pitchFamily="49" charset="0"/>
              </a:rPr>
              <a:t>     </a:t>
            </a:r>
            <a:r>
              <a:rPr lang="es-ES" sz="1350" dirty="0" err="1">
                <a:solidFill>
                  <a:schemeClr val="bg1"/>
                </a:solidFill>
                <a:latin typeface="Consolas" panose="020B0609020204030204" pitchFamily="49" charset="0"/>
              </a:rPr>
              <a:t>CustomBox.Scale</a:t>
            </a:r>
            <a:r>
              <a:rPr lang="es-ES" sz="1350" dirty="0">
                <a:solidFill>
                  <a:schemeClr val="bg1"/>
                </a:solidFill>
                <a:latin typeface="Consolas" panose="020B0609020204030204" pitchFamily="49" charset="0"/>
              </a:rPr>
              <a:t> = 1 + 1.1 * x;                </a:t>
            </a:r>
          </a:p>
          <a:p>
            <a:r>
              <a:rPr lang="es-ES" sz="1350" dirty="0">
                <a:solidFill>
                  <a:schemeClr val="bg1"/>
                </a:solidFill>
                <a:latin typeface="Consolas" panose="020B0609020204030204" pitchFamily="49" charset="0"/>
              </a:rPr>
              <a:t>}, </a:t>
            </a:r>
            <a:r>
              <a:rPr lang="es-ES" sz="1350" dirty="0" err="1">
                <a:solidFill>
                  <a:schemeClr val="bg1"/>
                </a:solidFill>
                <a:latin typeface="Consolas" panose="020B0609020204030204" pitchFamily="49" charset="0"/>
              </a:rPr>
              <a:t>length</a:t>
            </a:r>
            <a:r>
              <a:rPr lang="es-ES" sz="1350" dirty="0">
                <a:solidFill>
                  <a:schemeClr val="bg1"/>
                </a:solidFill>
                <a:latin typeface="Consolas" panose="020B0609020204030204" pitchFamily="49" charset="0"/>
              </a:rPr>
              <a:t>: 500);</a:t>
            </a:r>
          </a:p>
        </p:txBody>
      </p:sp>
    </p:spTree>
    <p:extLst>
      <p:ext uri="{BB962C8B-B14F-4D97-AF65-F5344CB8AC3E}">
        <p14:creationId xmlns:p14="http://schemas.microsoft.com/office/powerpoint/2010/main" val="23219841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F346D2-B305-024D-95B4-633ED656A98B}"/>
              </a:ext>
            </a:extLst>
          </p:cNvPr>
          <p:cNvSpPr>
            <a:spLocks noGrp="1"/>
          </p:cNvSpPr>
          <p:nvPr>
            <p:ph type="body" sz="quarter" idx="10"/>
          </p:nvPr>
        </p:nvSpPr>
        <p:spPr>
          <a:xfrm>
            <a:off x="628650" y="1078920"/>
            <a:ext cx="8313422" cy="2848985"/>
          </a:xfrm>
        </p:spPr>
        <p:txBody>
          <a:bodyPr/>
          <a:lstStyle/>
          <a:p>
            <a:pPr marL="0" indent="0">
              <a:buNone/>
            </a:pPr>
            <a:r>
              <a:rPr lang="es-ES" sz="1800" dirty="0">
                <a:solidFill>
                  <a:schemeClr val="tx2">
                    <a:lumMod val="95000"/>
                    <a:lumOff val="5000"/>
                  </a:schemeClr>
                </a:solidFill>
              </a:rPr>
              <a:t>En .NET MAUI se ha incluido la clase </a:t>
            </a:r>
            <a:r>
              <a:rPr lang="es-ES" sz="1800" dirty="0" err="1">
                <a:solidFill>
                  <a:schemeClr val="tx2">
                    <a:lumMod val="95000"/>
                    <a:lumOff val="5000"/>
                  </a:schemeClr>
                </a:solidFill>
              </a:rPr>
              <a:t>AnimationManager</a:t>
            </a:r>
            <a:r>
              <a:rPr lang="es-ES" sz="1800" dirty="0">
                <a:solidFill>
                  <a:schemeClr val="tx2">
                    <a:lumMod val="95000"/>
                    <a:lumOff val="5000"/>
                  </a:schemeClr>
                </a:solidFill>
              </a:rPr>
              <a:t> añadiendo mayor control a la hora de repetir, invertir, etc. animaciones.</a:t>
            </a:r>
          </a:p>
          <a:p>
            <a:pPr marL="0" indent="0">
              <a:buNone/>
            </a:pPr>
            <a:endParaRPr lang="es-ES" sz="1800" dirty="0">
              <a:solidFill>
                <a:schemeClr val="tx2">
                  <a:lumMod val="95000"/>
                  <a:lumOff val="5000"/>
                </a:schemeClr>
              </a:solidFill>
            </a:endParaRPr>
          </a:p>
          <a:p>
            <a:pPr marL="0" indent="0">
              <a:buNone/>
            </a:pPr>
            <a:r>
              <a:rPr lang="es-ES" sz="1800" dirty="0">
                <a:solidFill>
                  <a:schemeClr val="tx2">
                    <a:lumMod val="95000"/>
                    <a:lumOff val="5000"/>
                  </a:schemeClr>
                </a:solidFill>
              </a:rPr>
              <a:t>Sin embargo, a día de hoy, para poder utilizar animaciones de forma sencilla desde XAML necesitamos escribir código en </a:t>
            </a:r>
            <a:r>
              <a:rPr lang="es-ES" sz="1800" dirty="0" err="1">
                <a:solidFill>
                  <a:schemeClr val="tx2">
                    <a:lumMod val="95000"/>
                    <a:lumOff val="5000"/>
                  </a:schemeClr>
                </a:solidFill>
              </a:rPr>
              <a:t>helpers</a:t>
            </a:r>
            <a:r>
              <a:rPr lang="es-ES" sz="1800" dirty="0">
                <a:solidFill>
                  <a:schemeClr val="tx2">
                    <a:lumMod val="95000"/>
                    <a:lumOff val="5000"/>
                  </a:schemeClr>
                </a:solidFill>
              </a:rPr>
              <a:t> o bien, usando una librería externa, </a:t>
            </a:r>
            <a:r>
              <a:rPr lang="es-ES" sz="1800" b="1" dirty="0" err="1">
                <a:solidFill>
                  <a:schemeClr val="tx2">
                    <a:lumMod val="95000"/>
                    <a:lumOff val="5000"/>
                  </a:schemeClr>
                </a:solidFill>
              </a:rPr>
              <a:t>Xamanimation</a:t>
            </a:r>
            <a:r>
              <a:rPr lang="es-ES" sz="1800" dirty="0">
                <a:solidFill>
                  <a:schemeClr val="tx2">
                    <a:lumMod val="95000"/>
                    <a:lumOff val="5000"/>
                  </a:schemeClr>
                </a:solidFill>
              </a:rPr>
              <a:t>. Proporciona:</a:t>
            </a:r>
          </a:p>
          <a:p>
            <a:r>
              <a:rPr lang="es-ES" sz="1800" dirty="0">
                <a:solidFill>
                  <a:schemeClr val="tx2">
                    <a:lumMod val="95000"/>
                    <a:lumOff val="5000"/>
                  </a:schemeClr>
                </a:solidFill>
              </a:rPr>
              <a:t>Animaciones, Storyboards, etc. desde código C# y XAML.</a:t>
            </a:r>
          </a:p>
          <a:p>
            <a:r>
              <a:rPr lang="es-ES" sz="1800" dirty="0">
                <a:solidFill>
                  <a:schemeClr val="tx2">
                    <a:lumMod val="95000"/>
                    <a:lumOff val="5000"/>
                  </a:schemeClr>
                </a:solidFill>
              </a:rPr>
              <a:t>Animaciones progresivas.</a:t>
            </a:r>
          </a:p>
          <a:p>
            <a:r>
              <a:rPr lang="es-ES" sz="1800" dirty="0">
                <a:solidFill>
                  <a:schemeClr val="tx2">
                    <a:lumMod val="95000"/>
                    <a:lumOff val="5000"/>
                  </a:schemeClr>
                </a:solidFill>
              </a:rPr>
              <a:t>Transiciones de </a:t>
            </a:r>
            <a:r>
              <a:rPr lang="es-ES" sz="1800" dirty="0" err="1">
                <a:solidFill>
                  <a:schemeClr val="tx2">
                    <a:lumMod val="95000"/>
                    <a:lumOff val="5000"/>
                  </a:schemeClr>
                </a:solidFill>
              </a:rPr>
              <a:t>Layout</a:t>
            </a:r>
            <a:r>
              <a:rPr lang="es-ES" sz="1800" dirty="0">
                <a:solidFill>
                  <a:schemeClr val="tx2">
                    <a:lumMod val="95000"/>
                    <a:lumOff val="5000"/>
                  </a:schemeClr>
                </a:solidFill>
              </a:rPr>
              <a:t>.</a:t>
            </a:r>
            <a:endParaRPr lang="es-ES" dirty="0">
              <a:solidFill>
                <a:schemeClr val="tx2">
                  <a:lumMod val="95000"/>
                  <a:lumOff val="5000"/>
                </a:schemeClr>
              </a:solidFill>
            </a:endParaRPr>
          </a:p>
        </p:txBody>
      </p:sp>
      <p:sp>
        <p:nvSpPr>
          <p:cNvPr id="3" name="Title 2">
            <a:extLst>
              <a:ext uri="{FF2B5EF4-FFF2-40B4-BE49-F238E27FC236}">
                <a16:creationId xmlns:a16="http://schemas.microsoft.com/office/drawing/2014/main" id="{8C558C79-3D32-8F4B-B612-F0D0E873572F}"/>
              </a:ext>
            </a:extLst>
          </p:cNvPr>
          <p:cNvSpPr>
            <a:spLocks noGrp="1"/>
          </p:cNvSpPr>
          <p:nvPr>
            <p:ph type="title"/>
          </p:nvPr>
        </p:nvSpPr>
        <p:spPr/>
        <p:txBody>
          <a:bodyPr/>
          <a:lstStyle/>
          <a:p>
            <a:r>
              <a:rPr lang="en-US" dirty="0" err="1">
                <a:solidFill>
                  <a:schemeClr val="tx2">
                    <a:lumMod val="95000"/>
                    <a:lumOff val="5000"/>
                  </a:schemeClr>
                </a:solidFill>
              </a:rPr>
              <a:t>Animaciones</a:t>
            </a:r>
            <a:endParaRPr lang="en-US" dirty="0">
              <a:solidFill>
                <a:schemeClr val="tx2">
                  <a:lumMod val="95000"/>
                  <a:lumOff val="5000"/>
                </a:schemeClr>
              </a:solidFill>
            </a:endParaRPr>
          </a:p>
        </p:txBody>
      </p:sp>
    </p:spTree>
    <p:extLst>
      <p:ext uri="{BB962C8B-B14F-4D97-AF65-F5344CB8AC3E}">
        <p14:creationId xmlns:p14="http://schemas.microsoft.com/office/powerpoint/2010/main" val="338921926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z="2700" dirty="0" err="1">
                <a:solidFill>
                  <a:schemeClr val="tx2">
                    <a:lumMod val="95000"/>
                    <a:lumOff val="5000"/>
                  </a:schemeClr>
                </a:solidFill>
              </a:rPr>
              <a:t>Animaciones</a:t>
            </a:r>
            <a:r>
              <a:rPr lang="en-US" sz="2700" dirty="0">
                <a:solidFill>
                  <a:schemeClr val="tx2">
                    <a:lumMod val="95000"/>
                    <a:lumOff val="5000"/>
                  </a:schemeClr>
                </a:solidFill>
              </a:rPr>
              <a:t> </a:t>
            </a:r>
            <a:r>
              <a:rPr lang="en-US" sz="2700" dirty="0" err="1">
                <a:solidFill>
                  <a:schemeClr val="tx2">
                    <a:lumMod val="95000"/>
                    <a:lumOff val="5000"/>
                  </a:schemeClr>
                </a:solidFill>
              </a:rPr>
              <a:t>progresivas</a:t>
            </a:r>
            <a:r>
              <a:rPr lang="en-US" sz="2700" dirty="0">
                <a:solidFill>
                  <a:schemeClr val="tx2">
                    <a:lumMod val="95000"/>
                    <a:lumOff val="5000"/>
                  </a:schemeClr>
                </a:solidFill>
              </a:rPr>
              <a:t> (</a:t>
            </a:r>
            <a:r>
              <a:rPr lang="en-US" sz="2700" dirty="0" err="1">
                <a:solidFill>
                  <a:schemeClr val="tx2">
                    <a:lumMod val="95000"/>
                    <a:lumOff val="5000"/>
                  </a:schemeClr>
                </a:solidFill>
              </a:rPr>
              <a:t>ScrollView</a:t>
            </a:r>
            <a:r>
              <a:rPr lang="en-US" sz="2700" dirty="0">
                <a:solidFill>
                  <a:schemeClr val="tx2">
                    <a:lumMod val="95000"/>
                    <a:lumOff val="5000"/>
                  </a:schemeClr>
                </a:solidFill>
              </a:rPr>
              <a:t>, </a:t>
            </a:r>
            <a:r>
              <a:rPr lang="en-US" sz="2700" dirty="0" err="1">
                <a:solidFill>
                  <a:schemeClr val="tx2">
                    <a:lumMod val="95000"/>
                    <a:lumOff val="5000"/>
                  </a:schemeClr>
                </a:solidFill>
              </a:rPr>
              <a:t>CarouselView</a:t>
            </a:r>
            <a:r>
              <a:rPr lang="en-US" sz="2700" dirty="0">
                <a:solidFill>
                  <a:schemeClr val="tx2">
                    <a:lumMod val="95000"/>
                    <a:lumOff val="5000"/>
                  </a:schemeClr>
                </a:solidFill>
              </a:rPr>
              <a:t>, etc.)</a:t>
            </a:r>
          </a:p>
        </p:txBody>
      </p:sp>
      <p:pic>
        <p:nvPicPr>
          <p:cNvPr id="3" name="Imagen 2">
            <a:extLst>
              <a:ext uri="{FF2B5EF4-FFF2-40B4-BE49-F238E27FC236}">
                <a16:creationId xmlns:a16="http://schemas.microsoft.com/office/drawing/2014/main" id="{D65AB9A4-8C7F-4EB6-B4ED-AC264B25840B}"/>
              </a:ext>
            </a:extLst>
          </p:cNvPr>
          <p:cNvPicPr>
            <a:picLocks noChangeAspect="1"/>
          </p:cNvPicPr>
          <p:nvPr/>
        </p:nvPicPr>
        <p:blipFill>
          <a:blip r:embed="rId3"/>
          <a:stretch>
            <a:fillRect/>
          </a:stretch>
        </p:blipFill>
        <p:spPr>
          <a:xfrm>
            <a:off x="6407874" y="891882"/>
            <a:ext cx="2534196" cy="4034486"/>
          </a:xfrm>
          <a:prstGeom prst="rect">
            <a:avLst/>
          </a:prstGeom>
        </p:spPr>
      </p:pic>
      <p:pic>
        <p:nvPicPr>
          <p:cNvPr id="4" name="Imagen 3">
            <a:extLst>
              <a:ext uri="{FF2B5EF4-FFF2-40B4-BE49-F238E27FC236}">
                <a16:creationId xmlns:a16="http://schemas.microsoft.com/office/drawing/2014/main" id="{EAFEA2CA-C732-499E-A521-17225DD3C119}"/>
              </a:ext>
            </a:extLst>
          </p:cNvPr>
          <p:cNvPicPr>
            <a:picLocks noChangeAspect="1"/>
          </p:cNvPicPr>
          <p:nvPr/>
        </p:nvPicPr>
        <p:blipFill>
          <a:blip r:embed="rId4"/>
          <a:stretch>
            <a:fillRect/>
          </a:stretch>
        </p:blipFill>
        <p:spPr>
          <a:xfrm>
            <a:off x="628650" y="1396863"/>
            <a:ext cx="5587193" cy="3529505"/>
          </a:xfrm>
          <a:prstGeom prst="rect">
            <a:avLst/>
          </a:prstGeom>
        </p:spPr>
      </p:pic>
    </p:spTree>
    <p:extLst>
      <p:ext uri="{BB962C8B-B14F-4D97-AF65-F5344CB8AC3E}">
        <p14:creationId xmlns:p14="http://schemas.microsoft.com/office/powerpoint/2010/main" val="175452014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3971" dirty="0">
                <a:solidFill>
                  <a:schemeClr val="bg1"/>
                </a:solidFill>
              </a:rPr>
              <a:t>DEMO</a:t>
            </a:r>
          </a:p>
        </p:txBody>
      </p:sp>
      <p:sp>
        <p:nvSpPr>
          <p:cNvPr id="5" name="Marcador de texto 4"/>
          <p:cNvSpPr>
            <a:spLocks noGrp="1"/>
          </p:cNvSpPr>
          <p:nvPr>
            <p:ph type="subTitle" idx="1"/>
          </p:nvPr>
        </p:nvSpPr>
        <p:spPr>
          <a:xfrm>
            <a:off x="1047682" y="2907489"/>
            <a:ext cx="7048636" cy="501633"/>
          </a:xfrm>
        </p:spPr>
        <p:txBody>
          <a:bodyPr/>
          <a:lstStyle/>
          <a:p>
            <a:r>
              <a:rPr lang="es-ES" sz="2000" dirty="0">
                <a:solidFill>
                  <a:schemeClr val="bg1"/>
                </a:solidFill>
              </a:rPr>
              <a:t>Animaciones progresivas desde XAML!</a:t>
            </a:r>
          </a:p>
          <a:p>
            <a:endParaRPr lang="es-ES" sz="2000" dirty="0">
              <a:solidFill>
                <a:schemeClr val="bg1"/>
              </a:solidFill>
            </a:endParaRPr>
          </a:p>
        </p:txBody>
      </p:sp>
    </p:spTree>
    <p:extLst>
      <p:ext uri="{BB962C8B-B14F-4D97-AF65-F5344CB8AC3E}">
        <p14:creationId xmlns:p14="http://schemas.microsoft.com/office/powerpoint/2010/main" val="1329819879"/>
      </p:ext>
    </p:extLst>
  </p:cSld>
  <p:clrMapOvr>
    <a:masterClrMapping/>
  </p:clrMapOvr>
  <p:transition spd="med">
    <p:blinds dir="vert"/>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D1A9"/>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a:xfrm>
            <a:off x="327657" y="744575"/>
            <a:ext cx="8520600" cy="2052600"/>
          </a:xfrm>
        </p:spPr>
        <p:txBody>
          <a:bodyPr/>
          <a:lstStyle/>
          <a:p>
            <a:r>
              <a:rPr lang="es-ES" sz="3971" dirty="0" err="1">
                <a:solidFill>
                  <a:schemeClr val="tx2">
                    <a:lumMod val="95000"/>
                    <a:lumOff val="5000"/>
                  </a:schemeClr>
                </a:solidFill>
              </a:rPr>
              <a:t>Lottie</a:t>
            </a:r>
            <a:endParaRPr lang="es-ES" sz="3971" dirty="0">
              <a:solidFill>
                <a:schemeClr val="tx2">
                  <a:lumMod val="95000"/>
                  <a:lumOff val="5000"/>
                </a:schemeClr>
              </a:solidFill>
            </a:endParaRPr>
          </a:p>
        </p:txBody>
      </p:sp>
      <p:sp>
        <p:nvSpPr>
          <p:cNvPr id="5" name="Marcador de texto 4"/>
          <p:cNvSpPr>
            <a:spLocks noGrp="1"/>
          </p:cNvSpPr>
          <p:nvPr>
            <p:ph type="subTitle" idx="1"/>
          </p:nvPr>
        </p:nvSpPr>
        <p:spPr>
          <a:xfrm>
            <a:off x="1" y="2797176"/>
            <a:ext cx="9070778" cy="446302"/>
          </a:xfrm>
        </p:spPr>
        <p:txBody>
          <a:bodyPr/>
          <a:lstStyle/>
          <a:p>
            <a:r>
              <a:rPr lang="es-ES" sz="2000" dirty="0">
                <a:solidFill>
                  <a:schemeClr val="tx2">
                    <a:lumMod val="95000"/>
                    <a:lumOff val="5000"/>
                  </a:schemeClr>
                </a:solidFill>
              </a:rPr>
              <a:t>Animaciones avanzadas de forma sencilla</a:t>
            </a:r>
          </a:p>
        </p:txBody>
      </p:sp>
    </p:spTree>
    <p:extLst>
      <p:ext uri="{BB962C8B-B14F-4D97-AF65-F5344CB8AC3E}">
        <p14:creationId xmlns:p14="http://schemas.microsoft.com/office/powerpoint/2010/main" val="1666602224"/>
      </p:ext>
    </p:extLst>
  </p:cSld>
  <p:clrMapOvr>
    <a:masterClrMapping/>
  </p:clrMapOvr>
  <p:transition spd="med">
    <p:blinds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lumMod val="95000"/>
                    <a:lumOff val="5000"/>
                  </a:schemeClr>
                </a:solidFill>
              </a:rPr>
              <a:t>Lottie </a:t>
            </a:r>
          </a:p>
        </p:txBody>
      </p:sp>
      <p:sp>
        <p:nvSpPr>
          <p:cNvPr id="3" name="Content Placeholder 2"/>
          <p:cNvSpPr>
            <a:spLocks noGrp="1"/>
          </p:cNvSpPr>
          <p:nvPr>
            <p:ph idx="1"/>
          </p:nvPr>
        </p:nvSpPr>
        <p:spPr>
          <a:xfrm>
            <a:off x="628650" y="1181786"/>
            <a:ext cx="8210550" cy="1333851"/>
          </a:xfrm>
        </p:spPr>
        <p:txBody>
          <a:bodyPr>
            <a:normAutofit/>
          </a:bodyPr>
          <a:lstStyle/>
          <a:p>
            <a:pPr marL="0" indent="0">
              <a:buNone/>
            </a:pPr>
            <a:r>
              <a:rPr lang="en-US" sz="2000" dirty="0">
                <a:solidFill>
                  <a:schemeClr val="tx2">
                    <a:lumMod val="95000"/>
                    <a:lumOff val="5000"/>
                  </a:schemeClr>
                </a:solidFill>
              </a:rPr>
              <a:t>Renderiza animaciones After Effects nativamente </a:t>
            </a:r>
            <a:r>
              <a:rPr lang="en-US" sz="2000" dirty="0" err="1">
                <a:solidFill>
                  <a:schemeClr val="tx2">
                    <a:lumMod val="95000"/>
                    <a:lumOff val="5000"/>
                  </a:schemeClr>
                </a:solidFill>
              </a:rPr>
              <a:t>en</a:t>
            </a:r>
            <a:r>
              <a:rPr lang="en-US" sz="2000" dirty="0">
                <a:solidFill>
                  <a:schemeClr val="tx2">
                    <a:lumMod val="95000"/>
                    <a:lumOff val="5000"/>
                  </a:schemeClr>
                </a:solidFill>
              </a:rPr>
              <a:t> Android, iOS, macOS y Windows para .NET MAUI </a:t>
            </a:r>
            <a:r>
              <a:rPr lang="en-US" sz="2000" dirty="0" err="1">
                <a:solidFill>
                  <a:schemeClr val="tx2">
                    <a:lumMod val="95000"/>
                    <a:lumOff val="5000"/>
                  </a:schemeClr>
                </a:solidFill>
              </a:rPr>
              <a:t>utilizando</a:t>
            </a:r>
            <a:r>
              <a:rPr lang="en-US" sz="2000" dirty="0">
                <a:solidFill>
                  <a:schemeClr val="tx2">
                    <a:lumMod val="95000"/>
                    <a:lumOff val="5000"/>
                  </a:schemeClr>
                </a:solidFill>
              </a:rPr>
              <a:t> </a:t>
            </a:r>
            <a:r>
              <a:rPr lang="en-US" sz="2000" dirty="0" err="1">
                <a:solidFill>
                  <a:schemeClr val="tx2">
                    <a:lumMod val="95000"/>
                    <a:lumOff val="5000"/>
                  </a:schemeClr>
                </a:solidFill>
              </a:rPr>
              <a:t>SkiaSharp</a:t>
            </a:r>
            <a:r>
              <a:rPr lang="en-US" sz="2000" dirty="0">
                <a:solidFill>
                  <a:schemeClr val="tx2">
                    <a:lumMod val="95000"/>
                    <a:lumOff val="5000"/>
                  </a:schemeClr>
                </a:solidFill>
              </a:rPr>
              <a:t>.</a:t>
            </a:r>
          </a:p>
          <a:p>
            <a:pPr marL="0" indent="0">
              <a:buNone/>
            </a:pPr>
            <a:r>
              <a:rPr lang="en-US" sz="2000" dirty="0">
                <a:solidFill>
                  <a:schemeClr val="tx2">
                    <a:lumMod val="95000"/>
                    <a:lumOff val="5000"/>
                  </a:schemeClr>
                </a:solidFill>
              </a:rPr>
              <a:t>Las animaciones se exportan </a:t>
            </a:r>
            <a:r>
              <a:rPr lang="en-US" sz="2000" dirty="0" err="1">
                <a:solidFill>
                  <a:schemeClr val="tx2">
                    <a:lumMod val="95000"/>
                    <a:lumOff val="5000"/>
                  </a:schemeClr>
                </a:solidFill>
              </a:rPr>
              <a:t>en</a:t>
            </a:r>
            <a:r>
              <a:rPr lang="en-US" sz="2000" dirty="0">
                <a:solidFill>
                  <a:schemeClr val="tx2">
                    <a:lumMod val="95000"/>
                    <a:lumOff val="5000"/>
                  </a:schemeClr>
                </a:solidFill>
              </a:rPr>
              <a:t> </a:t>
            </a:r>
            <a:r>
              <a:rPr lang="en-US" sz="2000" dirty="0" err="1">
                <a:solidFill>
                  <a:schemeClr val="tx2">
                    <a:lumMod val="95000"/>
                    <a:lumOff val="5000"/>
                  </a:schemeClr>
                </a:solidFill>
              </a:rPr>
              <a:t>archivos</a:t>
            </a:r>
            <a:r>
              <a:rPr lang="en-US" sz="2000" dirty="0">
                <a:solidFill>
                  <a:schemeClr val="tx2">
                    <a:lumMod val="95000"/>
                    <a:lumOff val="5000"/>
                  </a:schemeClr>
                </a:solidFill>
              </a:rPr>
              <a:t> </a:t>
            </a:r>
            <a:r>
              <a:rPr lang="en-US" sz="2000" dirty="0" err="1">
                <a:solidFill>
                  <a:schemeClr val="tx2">
                    <a:lumMod val="95000"/>
                    <a:lumOff val="5000"/>
                  </a:schemeClr>
                </a:solidFill>
              </a:rPr>
              <a:t>Json</a:t>
            </a:r>
            <a:r>
              <a:rPr lang="en-US" sz="2000" dirty="0">
                <a:solidFill>
                  <a:schemeClr val="tx2">
                    <a:lumMod val="95000"/>
                    <a:lumOff val="5000"/>
                  </a:schemeClr>
                </a:solidFill>
              </a:rPr>
              <a:t>.</a:t>
            </a:r>
          </a:p>
          <a:p>
            <a:pPr marL="0" indent="0">
              <a:buNone/>
            </a:pPr>
            <a:endParaRPr lang="en-US" sz="1800" dirty="0"/>
          </a:p>
          <a:p>
            <a:pPr marL="0" indent="0">
              <a:buNone/>
            </a:pPr>
            <a:endParaRPr lang="en-US" sz="1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6755" y="2429407"/>
            <a:ext cx="4776211" cy="2388106"/>
          </a:xfrm>
          <a:prstGeom prst="rect">
            <a:avLst/>
          </a:prstGeom>
        </p:spPr>
      </p:pic>
    </p:spTree>
    <p:extLst>
      <p:ext uri="{BB962C8B-B14F-4D97-AF65-F5344CB8AC3E}">
        <p14:creationId xmlns:p14="http://schemas.microsoft.com/office/powerpoint/2010/main" val="1255945254"/>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705726" y="1401302"/>
            <a:ext cx="4845953" cy="748923"/>
          </a:xfrm>
        </p:spPr>
        <p:txBody>
          <a:bodyPr/>
          <a:lstStyle/>
          <a:p>
            <a:r>
              <a:rPr lang="es-ES" sz="2000" dirty="0">
                <a:solidFill>
                  <a:schemeClr val="tx2">
                    <a:lumMod val="95000"/>
                    <a:lumOff val="5000"/>
                  </a:schemeClr>
                </a:solidFill>
              </a:rPr>
              <a:t>Software </a:t>
            </a:r>
            <a:r>
              <a:rPr lang="es-ES" sz="2000" dirty="0" err="1">
                <a:solidFill>
                  <a:schemeClr val="tx2">
                    <a:lumMod val="95000"/>
                    <a:lumOff val="5000"/>
                  </a:schemeClr>
                </a:solidFill>
              </a:rPr>
              <a:t>Engineer</a:t>
            </a:r>
            <a:r>
              <a:rPr lang="es-ES" sz="2000" dirty="0">
                <a:solidFill>
                  <a:schemeClr val="tx2">
                    <a:lumMod val="95000"/>
                    <a:lumOff val="5000"/>
                  </a:schemeClr>
                </a:solidFill>
              </a:rPr>
              <a:t> at Microsoft</a:t>
            </a:r>
          </a:p>
          <a:p>
            <a:r>
              <a:rPr lang="es-ES" sz="2000" dirty="0">
                <a:solidFill>
                  <a:schemeClr val="tx2">
                    <a:lumMod val="95000"/>
                    <a:lumOff val="5000"/>
                  </a:schemeClr>
                </a:solidFill>
              </a:rPr>
              <a:t>.NET MAUI Team</a:t>
            </a:r>
          </a:p>
        </p:txBody>
      </p:sp>
      <p:sp>
        <p:nvSpPr>
          <p:cNvPr id="3" name="Title 2"/>
          <p:cNvSpPr>
            <a:spLocks noGrp="1"/>
          </p:cNvSpPr>
          <p:nvPr>
            <p:ph type="title"/>
          </p:nvPr>
        </p:nvSpPr>
        <p:spPr/>
        <p:txBody>
          <a:bodyPr/>
          <a:lstStyle/>
          <a:p>
            <a:r>
              <a:rPr lang="es-ES" dirty="0"/>
              <a:t>Javier Suárez Ruiz</a:t>
            </a:r>
          </a:p>
        </p:txBody>
      </p:sp>
      <p:sp>
        <p:nvSpPr>
          <p:cNvPr id="6" name="Text Placeholder 4"/>
          <p:cNvSpPr>
            <a:spLocks noGrp="1"/>
          </p:cNvSpPr>
          <p:nvPr/>
        </p:nvSpPr>
        <p:spPr>
          <a:xfrm>
            <a:off x="3705726" y="3282761"/>
            <a:ext cx="5023393" cy="1037656"/>
          </a:xfrm>
          <a:prstGeom prst="rect">
            <a:avLst/>
          </a:prstGeom>
        </p:spPr>
        <p:txBody>
          <a:bodyPr vert="horz" lIns="89630" tIns="0" rIns="89630" bIns="44816" rtlCol="0">
            <a:normAutofit fontScale="92500"/>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700" dirty="0">
                <a:solidFill>
                  <a:schemeClr val="bg2">
                    <a:lumMod val="25000"/>
                  </a:schemeClr>
                </a:solidFill>
              </a:rPr>
              <a:t>Email: </a:t>
            </a:r>
            <a:r>
              <a:rPr lang="en-US" sz="2700" dirty="0">
                <a:solidFill>
                  <a:schemeClr val="bg2">
                    <a:lumMod val="25000"/>
                  </a:schemeClr>
                </a:solidFill>
                <a:hlinkClick r:id="rId3"/>
              </a:rPr>
              <a:t>javiersuarezruiz@hotmail.com</a:t>
            </a:r>
            <a:endParaRPr lang="en-US" sz="2700" dirty="0">
              <a:solidFill>
                <a:schemeClr val="bg2">
                  <a:lumMod val="25000"/>
                </a:schemeClr>
              </a:solidFill>
            </a:endParaRPr>
          </a:p>
          <a:p>
            <a:r>
              <a:rPr lang="en-US" sz="2700" dirty="0">
                <a:solidFill>
                  <a:schemeClr val="bg2">
                    <a:lumMod val="25000"/>
                  </a:schemeClr>
                </a:solidFill>
              </a:rPr>
              <a:t>Twitter: @</a:t>
            </a:r>
            <a:r>
              <a:rPr lang="en-US" sz="2700" dirty="0" err="1">
                <a:solidFill>
                  <a:schemeClr val="bg2">
                    <a:lumMod val="25000"/>
                  </a:schemeClr>
                </a:solidFill>
              </a:rPr>
              <a:t>jsuarezruiz</a:t>
            </a:r>
            <a:endParaRPr lang="en-US" sz="2700" dirty="0">
              <a:solidFill>
                <a:schemeClr val="bg2">
                  <a:lumMod val="25000"/>
                </a:schemeClr>
              </a:solidFill>
            </a:endParaRPr>
          </a:p>
          <a:p>
            <a:endParaRPr lang="en-US" sz="1471" dirty="0">
              <a:solidFill>
                <a:schemeClr val="accent1"/>
              </a:solidFill>
            </a:endParaRPr>
          </a:p>
        </p:txBody>
      </p:sp>
      <p:pic>
        <p:nvPicPr>
          <p:cNvPr id="4" name="Imagen 3">
            <a:extLst>
              <a:ext uri="{FF2B5EF4-FFF2-40B4-BE49-F238E27FC236}">
                <a16:creationId xmlns:a16="http://schemas.microsoft.com/office/drawing/2014/main" id="{5FF49F90-3375-454B-BA89-B5A69B09FF5E}"/>
              </a:ext>
            </a:extLst>
          </p:cNvPr>
          <p:cNvPicPr>
            <a:picLocks noChangeAspect="1"/>
          </p:cNvPicPr>
          <p:nvPr/>
        </p:nvPicPr>
        <p:blipFill>
          <a:blip r:embed="rId4"/>
          <a:stretch>
            <a:fillRect/>
          </a:stretch>
        </p:blipFill>
        <p:spPr>
          <a:xfrm>
            <a:off x="0" y="1025819"/>
            <a:ext cx="3537141" cy="3537141"/>
          </a:xfrm>
          <a:prstGeom prst="rect">
            <a:avLst/>
          </a:prstGeom>
        </p:spPr>
      </p:pic>
    </p:spTree>
    <p:extLst>
      <p:ext uri="{BB962C8B-B14F-4D97-AF65-F5344CB8AC3E}">
        <p14:creationId xmlns:p14="http://schemas.microsoft.com/office/powerpoint/2010/main" val="3019238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F346D2-B305-024D-95B4-633ED656A98B}"/>
              </a:ext>
            </a:extLst>
          </p:cNvPr>
          <p:cNvSpPr>
            <a:spLocks noGrp="1"/>
          </p:cNvSpPr>
          <p:nvPr>
            <p:ph type="body" sz="quarter" idx="10"/>
          </p:nvPr>
        </p:nvSpPr>
        <p:spPr>
          <a:xfrm>
            <a:off x="628650" y="1005653"/>
            <a:ext cx="5777893" cy="674031"/>
          </a:xfrm>
        </p:spPr>
        <p:txBody>
          <a:bodyPr/>
          <a:lstStyle/>
          <a:p>
            <a:pPr marL="0" indent="0">
              <a:buNone/>
            </a:pPr>
            <a:r>
              <a:rPr lang="es-ES" dirty="0">
                <a:solidFill>
                  <a:schemeClr val="tx2">
                    <a:lumMod val="95000"/>
                    <a:lumOff val="5000"/>
                  </a:schemeClr>
                </a:solidFill>
              </a:rPr>
              <a:t>Permite control absoluto de la animación (animar en bucle, pausar, continuar, etc.).</a:t>
            </a:r>
            <a:endParaRPr lang="es-ES" sz="2700" dirty="0">
              <a:solidFill>
                <a:schemeClr val="tx2">
                  <a:lumMod val="95000"/>
                  <a:lumOff val="5000"/>
                </a:schemeClr>
              </a:solidFill>
              <a:latin typeface="Segoe UI Light (Títulos)"/>
            </a:endParaRPr>
          </a:p>
        </p:txBody>
      </p:sp>
      <p:sp>
        <p:nvSpPr>
          <p:cNvPr id="3" name="Title 2">
            <a:extLst>
              <a:ext uri="{FF2B5EF4-FFF2-40B4-BE49-F238E27FC236}">
                <a16:creationId xmlns:a16="http://schemas.microsoft.com/office/drawing/2014/main" id="{8C558C79-3D32-8F4B-B612-F0D0E873572F}"/>
              </a:ext>
            </a:extLst>
          </p:cNvPr>
          <p:cNvSpPr>
            <a:spLocks noGrp="1"/>
          </p:cNvSpPr>
          <p:nvPr>
            <p:ph type="title"/>
          </p:nvPr>
        </p:nvSpPr>
        <p:spPr/>
        <p:txBody>
          <a:bodyPr/>
          <a:lstStyle/>
          <a:p>
            <a:r>
              <a:rPr lang="en-US" dirty="0">
                <a:solidFill>
                  <a:schemeClr val="tx2">
                    <a:lumMod val="95000"/>
                    <a:lumOff val="5000"/>
                  </a:schemeClr>
                </a:solidFill>
              </a:rPr>
              <a:t>Lottie</a:t>
            </a:r>
          </a:p>
        </p:txBody>
      </p:sp>
      <p:sp>
        <p:nvSpPr>
          <p:cNvPr id="4" name="Rectángulo 3">
            <a:extLst>
              <a:ext uri="{FF2B5EF4-FFF2-40B4-BE49-F238E27FC236}">
                <a16:creationId xmlns:a16="http://schemas.microsoft.com/office/drawing/2014/main" id="{3744FD18-FC3D-49E4-983A-71B7726C73C6}"/>
              </a:ext>
            </a:extLst>
          </p:cNvPr>
          <p:cNvSpPr/>
          <p:nvPr/>
        </p:nvSpPr>
        <p:spPr>
          <a:xfrm>
            <a:off x="665018" y="2597265"/>
            <a:ext cx="7355860" cy="1546577"/>
          </a:xfrm>
          <a:prstGeom prst="rect">
            <a:avLst/>
          </a:prstGeom>
          <a:solidFill>
            <a:schemeClr val="tx1"/>
          </a:solidFill>
        </p:spPr>
        <p:txBody>
          <a:bodyPr wrap="square">
            <a:spAutoFit/>
          </a:bodyPr>
          <a:lstStyle/>
          <a:p>
            <a:r>
              <a:rPr lang="es-ES" sz="1350" dirty="0">
                <a:solidFill>
                  <a:schemeClr val="bg1"/>
                </a:solidFill>
                <a:latin typeface="Consolas" panose="020B0609020204030204" pitchFamily="49" charset="0"/>
              </a:rPr>
              <a:t>&lt;</a:t>
            </a:r>
            <a:r>
              <a:rPr lang="es-ES" sz="1350" dirty="0" err="1">
                <a:solidFill>
                  <a:schemeClr val="bg1"/>
                </a:solidFill>
                <a:latin typeface="Consolas" panose="020B0609020204030204" pitchFamily="49" charset="0"/>
              </a:rPr>
              <a:t>skia:SKLottieView</a:t>
            </a:r>
            <a:endParaRPr lang="es-ES" sz="1350" dirty="0">
              <a:solidFill>
                <a:schemeClr val="bg1"/>
              </a:solidFill>
              <a:latin typeface="Consolas" panose="020B0609020204030204" pitchFamily="49" charset="0"/>
            </a:endParaRPr>
          </a:p>
          <a:p>
            <a:r>
              <a:rPr lang="es-ES" sz="1350" dirty="0">
                <a:solidFill>
                  <a:schemeClr val="bg1"/>
                </a:solidFill>
                <a:latin typeface="Consolas" panose="020B0609020204030204" pitchFamily="49" charset="0"/>
              </a:rPr>
              <a:t>     x:Name="LottieView" </a:t>
            </a:r>
          </a:p>
          <a:p>
            <a:r>
              <a:rPr lang="es-ES" sz="1350" dirty="0">
                <a:solidFill>
                  <a:schemeClr val="bg1"/>
                </a:solidFill>
                <a:latin typeface="Consolas" panose="020B0609020204030204" pitchFamily="49" charset="0"/>
              </a:rPr>
              <a:t>     </a:t>
            </a:r>
            <a:r>
              <a:rPr lang="es-ES" sz="1350" dirty="0" err="1">
                <a:solidFill>
                  <a:schemeClr val="bg1"/>
                </a:solidFill>
                <a:latin typeface="Consolas" panose="020B0609020204030204" pitchFamily="49" charset="0"/>
              </a:rPr>
              <a:t>Source</a:t>
            </a:r>
            <a:r>
              <a:rPr lang="es-ES" sz="1350" dirty="0">
                <a:solidFill>
                  <a:schemeClr val="bg1"/>
                </a:solidFill>
                <a:latin typeface="Consolas" panose="020B0609020204030204" pitchFamily="49" charset="0"/>
              </a:rPr>
              <a:t>="</a:t>
            </a:r>
            <a:r>
              <a:rPr lang="es-ES" sz="1350" dirty="0" err="1">
                <a:solidFill>
                  <a:schemeClr val="bg1"/>
                </a:solidFill>
                <a:latin typeface="Consolas" panose="020B0609020204030204" pitchFamily="49" charset="0"/>
              </a:rPr>
              <a:t>Heart.json</a:t>
            </a:r>
            <a:r>
              <a:rPr lang="es-ES" sz="1350" dirty="0">
                <a:solidFill>
                  <a:schemeClr val="bg1"/>
                </a:solidFill>
                <a:latin typeface="Consolas" panose="020B0609020204030204" pitchFamily="49" charset="0"/>
              </a:rPr>
              <a:t>" </a:t>
            </a:r>
          </a:p>
          <a:p>
            <a:r>
              <a:rPr lang="es-ES" sz="1350" dirty="0">
                <a:solidFill>
                  <a:schemeClr val="bg1"/>
                </a:solidFill>
                <a:latin typeface="Consolas" panose="020B0609020204030204" pitchFamily="49" charset="0"/>
              </a:rPr>
              <a:t>     </a:t>
            </a:r>
            <a:r>
              <a:rPr lang="es-ES" sz="1350" dirty="0" err="1">
                <a:solidFill>
                  <a:schemeClr val="bg1"/>
                </a:solidFill>
                <a:latin typeface="Consolas" panose="020B0609020204030204" pitchFamily="49" charset="0"/>
              </a:rPr>
              <a:t>RepeatCount</a:t>
            </a:r>
            <a:r>
              <a:rPr lang="es-ES" sz="1350" dirty="0">
                <a:solidFill>
                  <a:schemeClr val="bg1"/>
                </a:solidFill>
                <a:latin typeface="Consolas" panose="020B0609020204030204" pitchFamily="49" charset="0"/>
              </a:rPr>
              <a:t>="False" </a:t>
            </a:r>
          </a:p>
          <a:p>
            <a:r>
              <a:rPr lang="es-ES" sz="1350" dirty="0">
                <a:solidFill>
                  <a:schemeClr val="bg1"/>
                </a:solidFill>
                <a:latin typeface="Consolas" panose="020B0609020204030204" pitchFamily="49" charset="0"/>
              </a:rPr>
              <a:t>     </a:t>
            </a:r>
            <a:r>
              <a:rPr lang="es-ES" sz="1350" dirty="0" err="1">
                <a:solidFill>
                  <a:schemeClr val="bg1"/>
                </a:solidFill>
                <a:latin typeface="Consolas" panose="020B0609020204030204" pitchFamily="49" charset="0"/>
              </a:rPr>
              <a:t>AutoPlay</a:t>
            </a:r>
            <a:r>
              <a:rPr lang="es-ES" sz="1350" dirty="0">
                <a:solidFill>
                  <a:schemeClr val="bg1"/>
                </a:solidFill>
                <a:latin typeface="Consolas" panose="020B0609020204030204" pitchFamily="49" charset="0"/>
              </a:rPr>
              <a:t>="True"</a:t>
            </a:r>
          </a:p>
          <a:p>
            <a:r>
              <a:rPr lang="es-ES" sz="1350" dirty="0">
                <a:solidFill>
                  <a:schemeClr val="bg1"/>
                </a:solidFill>
                <a:latin typeface="Consolas" panose="020B0609020204030204" pitchFamily="49" charset="0"/>
              </a:rPr>
              <a:t>     </a:t>
            </a:r>
            <a:r>
              <a:rPr lang="es-ES" sz="1350" dirty="0" err="1">
                <a:solidFill>
                  <a:schemeClr val="bg1"/>
                </a:solidFill>
                <a:latin typeface="Consolas" panose="020B0609020204030204" pitchFamily="49" charset="0"/>
              </a:rPr>
              <a:t>VerticalOptions</a:t>
            </a:r>
            <a:r>
              <a:rPr lang="es-ES" sz="1350" dirty="0">
                <a:solidFill>
                  <a:schemeClr val="bg1"/>
                </a:solidFill>
                <a:latin typeface="Consolas" panose="020B0609020204030204" pitchFamily="49" charset="0"/>
              </a:rPr>
              <a:t>="</a:t>
            </a:r>
            <a:r>
              <a:rPr lang="es-ES" sz="1350" dirty="0" err="1">
                <a:solidFill>
                  <a:schemeClr val="bg1"/>
                </a:solidFill>
                <a:latin typeface="Consolas" panose="020B0609020204030204" pitchFamily="49" charset="0"/>
              </a:rPr>
              <a:t>FillAndExpand</a:t>
            </a:r>
            <a:r>
              <a:rPr lang="es-ES" sz="1350" dirty="0">
                <a:solidFill>
                  <a:schemeClr val="bg1"/>
                </a:solidFill>
                <a:latin typeface="Consolas" panose="020B0609020204030204" pitchFamily="49" charset="0"/>
              </a:rPr>
              <a:t>"</a:t>
            </a:r>
          </a:p>
          <a:p>
            <a:r>
              <a:rPr lang="es-ES" sz="1350" dirty="0">
                <a:solidFill>
                  <a:schemeClr val="bg1"/>
                </a:solidFill>
                <a:latin typeface="Consolas" panose="020B0609020204030204" pitchFamily="49" charset="0"/>
              </a:rPr>
              <a:t>     </a:t>
            </a:r>
            <a:r>
              <a:rPr lang="es-ES" sz="1350" dirty="0" err="1">
                <a:solidFill>
                  <a:schemeClr val="bg1"/>
                </a:solidFill>
                <a:latin typeface="Consolas" panose="020B0609020204030204" pitchFamily="49" charset="0"/>
              </a:rPr>
              <a:t>HorizontalOptions</a:t>
            </a:r>
            <a:r>
              <a:rPr lang="es-ES" sz="1350" dirty="0">
                <a:solidFill>
                  <a:schemeClr val="bg1"/>
                </a:solidFill>
                <a:latin typeface="Consolas" panose="020B0609020204030204" pitchFamily="49" charset="0"/>
              </a:rPr>
              <a:t>="</a:t>
            </a:r>
            <a:r>
              <a:rPr lang="es-ES" sz="1350" dirty="0" err="1">
                <a:solidFill>
                  <a:schemeClr val="bg1"/>
                </a:solidFill>
                <a:latin typeface="Consolas" panose="020B0609020204030204" pitchFamily="49" charset="0"/>
              </a:rPr>
              <a:t>FillAndExpand</a:t>
            </a:r>
            <a:r>
              <a:rPr lang="es-ES" sz="1350" dirty="0">
                <a:solidFill>
                  <a:schemeClr val="bg1"/>
                </a:solidFill>
                <a:latin typeface="Consolas" panose="020B0609020204030204" pitchFamily="49" charset="0"/>
              </a:rPr>
              <a:t>" /&gt;</a:t>
            </a:r>
          </a:p>
        </p:txBody>
      </p:sp>
      <p:sp>
        <p:nvSpPr>
          <p:cNvPr id="8" name="TextBox 7">
            <a:extLst>
              <a:ext uri="{FF2B5EF4-FFF2-40B4-BE49-F238E27FC236}">
                <a16:creationId xmlns:a16="http://schemas.microsoft.com/office/drawing/2014/main" id="{9472AD23-F520-31E0-8A78-C5B2CC5F66B9}"/>
              </a:ext>
            </a:extLst>
          </p:cNvPr>
          <p:cNvSpPr txBox="1"/>
          <p:nvPr/>
        </p:nvSpPr>
        <p:spPr>
          <a:xfrm>
            <a:off x="665018" y="1847347"/>
            <a:ext cx="7355860" cy="461665"/>
          </a:xfrm>
          <a:prstGeom prst="rect">
            <a:avLst/>
          </a:prstGeom>
          <a:solidFill>
            <a:schemeClr val="tx1"/>
          </a:solidFill>
        </p:spPr>
        <p:txBody>
          <a:bodyPr wrap="square">
            <a:spAutoFit/>
          </a:bodyPr>
          <a:lstStyle/>
          <a:p>
            <a:r>
              <a:rPr lang="en-US" sz="1200" dirty="0" err="1">
                <a:solidFill>
                  <a:schemeClr val="bg1"/>
                </a:solidFill>
                <a:latin typeface="Consolas" panose="020B0609020204030204" pitchFamily="49" charset="0"/>
              </a:rPr>
              <a:t>xmlns:skia</a:t>
            </a:r>
            <a:r>
              <a:rPr lang="en-US" sz="1200" dirty="0">
                <a:solidFill>
                  <a:schemeClr val="bg1"/>
                </a:solidFill>
                <a:latin typeface="Consolas" panose="020B0609020204030204" pitchFamily="49" charset="0"/>
              </a:rPr>
              <a:t>="</a:t>
            </a:r>
            <a:r>
              <a:rPr lang="en-US" sz="1200" dirty="0" err="1">
                <a:solidFill>
                  <a:schemeClr val="bg1"/>
                </a:solidFill>
                <a:latin typeface="Consolas" panose="020B0609020204030204" pitchFamily="49" charset="0"/>
              </a:rPr>
              <a:t>clr-namespace:SkiaSharp.Extended.UI.Controls;assembly</a:t>
            </a:r>
            <a:r>
              <a:rPr lang="en-US" sz="1200" dirty="0">
                <a:solidFill>
                  <a:schemeClr val="bg1"/>
                </a:solidFill>
                <a:latin typeface="Consolas" panose="020B0609020204030204" pitchFamily="49" charset="0"/>
              </a:rPr>
              <a:t>=</a:t>
            </a:r>
            <a:r>
              <a:rPr lang="en-US" sz="1200" dirty="0" err="1">
                <a:solidFill>
                  <a:schemeClr val="bg1"/>
                </a:solidFill>
                <a:latin typeface="Consolas" panose="020B0609020204030204" pitchFamily="49" charset="0"/>
              </a:rPr>
              <a:t>SkiaSharp.Extended.UI</a:t>
            </a:r>
            <a:r>
              <a:rPr lang="en-US" sz="12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314771451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3971" dirty="0">
                <a:solidFill>
                  <a:schemeClr val="bg1"/>
                </a:solidFill>
              </a:rPr>
              <a:t>DEMO</a:t>
            </a:r>
          </a:p>
        </p:txBody>
      </p:sp>
      <p:sp>
        <p:nvSpPr>
          <p:cNvPr id="5" name="Marcador de texto 4"/>
          <p:cNvSpPr>
            <a:spLocks noGrp="1"/>
          </p:cNvSpPr>
          <p:nvPr>
            <p:ph type="subTitle" idx="1"/>
          </p:nvPr>
        </p:nvSpPr>
        <p:spPr>
          <a:xfrm>
            <a:off x="1047682" y="2907489"/>
            <a:ext cx="7048636" cy="501633"/>
          </a:xfrm>
        </p:spPr>
        <p:txBody>
          <a:bodyPr/>
          <a:lstStyle/>
          <a:p>
            <a:r>
              <a:rPr lang="es-ES" sz="2000" dirty="0">
                <a:solidFill>
                  <a:schemeClr val="bg1"/>
                </a:solidFill>
              </a:rPr>
              <a:t>Usando </a:t>
            </a:r>
            <a:r>
              <a:rPr lang="es-ES" sz="2000" dirty="0" err="1">
                <a:solidFill>
                  <a:schemeClr val="bg1"/>
                </a:solidFill>
              </a:rPr>
              <a:t>Lottie</a:t>
            </a:r>
            <a:endParaRPr lang="es-ES" sz="2000" dirty="0">
              <a:solidFill>
                <a:schemeClr val="bg1"/>
              </a:solidFill>
            </a:endParaRPr>
          </a:p>
          <a:p>
            <a:endParaRPr lang="es-ES" sz="2000" dirty="0">
              <a:solidFill>
                <a:schemeClr val="bg1"/>
              </a:solidFill>
            </a:endParaRPr>
          </a:p>
        </p:txBody>
      </p:sp>
    </p:spTree>
    <p:extLst>
      <p:ext uri="{BB962C8B-B14F-4D97-AF65-F5344CB8AC3E}">
        <p14:creationId xmlns:p14="http://schemas.microsoft.com/office/powerpoint/2010/main" val="3335185216"/>
      </p:ext>
    </p:extLst>
  </p:cSld>
  <p:clrMapOvr>
    <a:masterClrMapping/>
  </p:clrMapOvr>
  <p:transition spd="med">
    <p:blinds dir="vert"/>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4">
            <a:lumMod val="75000"/>
            <a:lumOff val="25000"/>
          </a:schemeClr>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a:xfrm>
            <a:off x="327657" y="744575"/>
            <a:ext cx="8520600" cy="2052600"/>
          </a:xfrm>
        </p:spPr>
        <p:txBody>
          <a:bodyPr/>
          <a:lstStyle/>
          <a:p>
            <a:r>
              <a:rPr lang="es-ES" sz="3971" dirty="0">
                <a:solidFill>
                  <a:schemeClr val="bg1"/>
                </a:solidFill>
              </a:rPr>
              <a:t>Figuras, sombras y más</a:t>
            </a:r>
          </a:p>
        </p:txBody>
      </p:sp>
      <p:sp>
        <p:nvSpPr>
          <p:cNvPr id="5" name="Marcador de texto 4"/>
          <p:cNvSpPr>
            <a:spLocks noGrp="1"/>
          </p:cNvSpPr>
          <p:nvPr>
            <p:ph type="subTitle" idx="1"/>
          </p:nvPr>
        </p:nvSpPr>
        <p:spPr>
          <a:xfrm>
            <a:off x="1" y="2797176"/>
            <a:ext cx="9070778" cy="446302"/>
          </a:xfrm>
        </p:spPr>
        <p:txBody>
          <a:bodyPr/>
          <a:lstStyle/>
          <a:p>
            <a:r>
              <a:rPr lang="es-ES" sz="2000" dirty="0">
                <a:solidFill>
                  <a:schemeClr val="bg1"/>
                </a:solidFill>
              </a:rPr>
              <a:t>Controla los colores de cada control</a:t>
            </a:r>
          </a:p>
        </p:txBody>
      </p:sp>
    </p:spTree>
    <p:extLst>
      <p:ext uri="{BB962C8B-B14F-4D97-AF65-F5344CB8AC3E}">
        <p14:creationId xmlns:p14="http://schemas.microsoft.com/office/powerpoint/2010/main" val="1266072164"/>
      </p:ext>
    </p:extLst>
  </p:cSld>
  <p:clrMapOvr>
    <a:masterClrMapping/>
  </p:clrMapOvr>
  <p:transition spd="med">
    <p:blinds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lumMod val="95000"/>
                    <a:lumOff val="5000"/>
                  </a:schemeClr>
                </a:solidFill>
              </a:rPr>
              <a:t>Shapes</a:t>
            </a:r>
            <a:r>
              <a:rPr lang="en-US" dirty="0"/>
              <a:t> </a:t>
            </a:r>
          </a:p>
        </p:txBody>
      </p:sp>
      <p:sp>
        <p:nvSpPr>
          <p:cNvPr id="3" name="Content Placeholder 2"/>
          <p:cNvSpPr>
            <a:spLocks noGrp="1"/>
          </p:cNvSpPr>
          <p:nvPr>
            <p:ph idx="1"/>
          </p:nvPr>
        </p:nvSpPr>
        <p:spPr>
          <a:xfrm>
            <a:off x="628650" y="1078299"/>
            <a:ext cx="4658967" cy="3866418"/>
          </a:xfrm>
        </p:spPr>
        <p:txBody>
          <a:bodyPr>
            <a:normAutofit fontScale="77500" lnSpcReduction="20000"/>
          </a:bodyPr>
          <a:lstStyle/>
          <a:p>
            <a:pPr marL="0" indent="0">
              <a:buNone/>
            </a:pPr>
            <a:r>
              <a:rPr lang="es-ES" dirty="0">
                <a:solidFill>
                  <a:schemeClr val="tx2">
                    <a:lumMod val="95000"/>
                    <a:lumOff val="5000"/>
                  </a:schemeClr>
                </a:solidFill>
              </a:rPr>
              <a:t>.NET MAUI tiene una api para dibujar </a:t>
            </a:r>
            <a:r>
              <a:rPr lang="es-ES" b="1" dirty="0">
                <a:solidFill>
                  <a:schemeClr val="tx2">
                    <a:lumMod val="95000"/>
                    <a:lumOff val="5000"/>
                  </a:schemeClr>
                </a:solidFill>
              </a:rPr>
              <a:t>figuras</a:t>
            </a:r>
            <a:r>
              <a:rPr lang="es-ES" dirty="0">
                <a:solidFill>
                  <a:schemeClr val="tx2">
                    <a:lumMod val="95000"/>
                    <a:lumOff val="5000"/>
                  </a:schemeClr>
                </a:solidFill>
              </a:rPr>
              <a:t> básicas sumamente útil para crear controles por composición.</a:t>
            </a:r>
          </a:p>
          <a:p>
            <a:pPr>
              <a:buFontTx/>
              <a:buChar char="-"/>
            </a:pPr>
            <a:r>
              <a:rPr lang="es-ES" dirty="0" err="1">
                <a:solidFill>
                  <a:schemeClr val="tx2">
                    <a:lumMod val="95000"/>
                    <a:lumOff val="5000"/>
                  </a:schemeClr>
                </a:solidFill>
              </a:rPr>
              <a:t>Ellipse</a:t>
            </a:r>
            <a:endParaRPr lang="es-ES" dirty="0">
              <a:solidFill>
                <a:schemeClr val="tx2">
                  <a:lumMod val="95000"/>
                  <a:lumOff val="5000"/>
                </a:schemeClr>
              </a:solidFill>
            </a:endParaRPr>
          </a:p>
          <a:p>
            <a:pPr>
              <a:buFontTx/>
              <a:buChar char="-"/>
            </a:pPr>
            <a:r>
              <a:rPr lang="es-ES" dirty="0">
                <a:solidFill>
                  <a:schemeClr val="tx2">
                    <a:lumMod val="95000"/>
                    <a:lumOff val="5000"/>
                  </a:schemeClr>
                </a:solidFill>
              </a:rPr>
              <a:t>Line</a:t>
            </a:r>
          </a:p>
          <a:p>
            <a:pPr>
              <a:buFontTx/>
              <a:buChar char="-"/>
            </a:pPr>
            <a:r>
              <a:rPr lang="es-ES" dirty="0" err="1">
                <a:solidFill>
                  <a:schemeClr val="tx2">
                    <a:lumMod val="95000"/>
                    <a:lumOff val="5000"/>
                  </a:schemeClr>
                </a:solidFill>
              </a:rPr>
              <a:t>Polyline</a:t>
            </a:r>
            <a:endParaRPr lang="es-ES" dirty="0">
              <a:solidFill>
                <a:schemeClr val="tx2">
                  <a:lumMod val="95000"/>
                  <a:lumOff val="5000"/>
                </a:schemeClr>
              </a:solidFill>
            </a:endParaRPr>
          </a:p>
          <a:p>
            <a:pPr>
              <a:buFontTx/>
              <a:buChar char="-"/>
            </a:pPr>
            <a:r>
              <a:rPr lang="es-ES" dirty="0" err="1">
                <a:solidFill>
                  <a:schemeClr val="tx2">
                    <a:lumMod val="95000"/>
                    <a:lumOff val="5000"/>
                  </a:schemeClr>
                </a:solidFill>
              </a:rPr>
              <a:t>Polygon</a:t>
            </a:r>
            <a:endParaRPr lang="es-ES" dirty="0">
              <a:solidFill>
                <a:schemeClr val="tx2">
                  <a:lumMod val="95000"/>
                  <a:lumOff val="5000"/>
                </a:schemeClr>
              </a:solidFill>
            </a:endParaRPr>
          </a:p>
          <a:p>
            <a:pPr>
              <a:buFontTx/>
              <a:buChar char="-"/>
            </a:pPr>
            <a:r>
              <a:rPr lang="es-ES" dirty="0" err="1">
                <a:solidFill>
                  <a:schemeClr val="tx2">
                    <a:lumMod val="95000"/>
                    <a:lumOff val="5000"/>
                  </a:schemeClr>
                </a:solidFill>
              </a:rPr>
              <a:t>Path</a:t>
            </a:r>
            <a:endParaRPr lang="es-ES" dirty="0">
              <a:solidFill>
                <a:schemeClr val="tx2">
                  <a:lumMod val="95000"/>
                  <a:lumOff val="5000"/>
                </a:schemeClr>
              </a:solidFill>
            </a:endParaRPr>
          </a:p>
          <a:p>
            <a:pPr>
              <a:buFontTx/>
              <a:buChar char="-"/>
            </a:pPr>
            <a:r>
              <a:rPr lang="es-ES" dirty="0" err="1">
                <a:solidFill>
                  <a:schemeClr val="tx2">
                    <a:lumMod val="95000"/>
                    <a:lumOff val="5000"/>
                  </a:schemeClr>
                </a:solidFill>
              </a:rPr>
              <a:t>Rectangle</a:t>
            </a:r>
            <a:endParaRPr lang="es-ES" dirty="0">
              <a:solidFill>
                <a:schemeClr val="tx2">
                  <a:lumMod val="95000"/>
                  <a:lumOff val="5000"/>
                </a:schemeClr>
              </a:solidFill>
            </a:endParaRPr>
          </a:p>
          <a:p>
            <a:pPr>
              <a:buFontTx/>
              <a:buChar char="-"/>
            </a:pPr>
            <a:r>
              <a:rPr lang="es-ES" dirty="0" err="1">
                <a:solidFill>
                  <a:schemeClr val="tx2">
                    <a:lumMod val="95000"/>
                    <a:lumOff val="5000"/>
                  </a:schemeClr>
                </a:solidFill>
              </a:rPr>
              <a:t>RoundRectangle</a:t>
            </a:r>
            <a:endParaRPr lang="es-ES" dirty="0">
              <a:solidFill>
                <a:schemeClr val="tx2">
                  <a:lumMod val="95000"/>
                  <a:lumOff val="5000"/>
                </a:schemeClr>
              </a:solidFill>
            </a:endParaRPr>
          </a:p>
          <a:p>
            <a:pPr>
              <a:buFontTx/>
              <a:buChar char="-"/>
            </a:pPr>
            <a:endParaRPr lang="es-ES" dirty="0">
              <a:solidFill>
                <a:schemeClr val="tx2">
                  <a:lumMod val="95000"/>
                  <a:lumOff val="5000"/>
                </a:schemeClr>
              </a:solidFill>
            </a:endParaRPr>
          </a:p>
          <a:p>
            <a:pPr marL="0" indent="0">
              <a:buNone/>
            </a:pPr>
            <a:r>
              <a:rPr lang="es-ES" dirty="0">
                <a:solidFill>
                  <a:schemeClr val="tx2">
                    <a:lumMod val="95000"/>
                    <a:lumOff val="5000"/>
                  </a:schemeClr>
                </a:solidFill>
              </a:rPr>
              <a:t>Todas las figuras soportan una amplia diversidad de personalizaciones en el dibujado del interior y borde, transformaciones, etc.</a:t>
            </a:r>
            <a:endParaRPr lang="en-US" dirty="0">
              <a:solidFill>
                <a:schemeClr val="tx2">
                  <a:lumMod val="95000"/>
                  <a:lumOff val="5000"/>
                </a:schemeClr>
              </a:solidFill>
            </a:endParaRPr>
          </a:p>
        </p:txBody>
      </p:sp>
      <p:pic>
        <p:nvPicPr>
          <p:cNvPr id="3074" name="Picture 2" descr="fix-shapes">
            <a:extLst>
              <a:ext uri="{FF2B5EF4-FFF2-40B4-BE49-F238E27FC236}">
                <a16:creationId xmlns:a16="http://schemas.microsoft.com/office/drawing/2014/main" id="{ECCF0271-B710-54C5-AF32-38901C0834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2339" y="556592"/>
            <a:ext cx="3214266" cy="4199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9796042"/>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lumMod val="95000"/>
                    <a:lumOff val="5000"/>
                  </a:schemeClr>
                </a:solidFill>
              </a:rPr>
              <a:t>Clipping</a:t>
            </a:r>
            <a:r>
              <a:rPr lang="en-US" dirty="0"/>
              <a:t> </a:t>
            </a:r>
          </a:p>
        </p:txBody>
      </p:sp>
      <p:sp>
        <p:nvSpPr>
          <p:cNvPr id="3" name="Content Placeholder 2"/>
          <p:cNvSpPr>
            <a:spLocks noGrp="1"/>
          </p:cNvSpPr>
          <p:nvPr>
            <p:ph idx="1"/>
          </p:nvPr>
        </p:nvSpPr>
        <p:spPr>
          <a:xfrm>
            <a:off x="628650" y="1078300"/>
            <a:ext cx="8205537" cy="1063584"/>
          </a:xfrm>
        </p:spPr>
        <p:txBody>
          <a:bodyPr>
            <a:normAutofit/>
          </a:bodyPr>
          <a:lstStyle/>
          <a:p>
            <a:pPr marL="0" indent="0">
              <a:buNone/>
            </a:pPr>
            <a:r>
              <a:rPr lang="es-ES" dirty="0">
                <a:solidFill>
                  <a:schemeClr val="tx2">
                    <a:lumMod val="95000"/>
                    <a:lumOff val="5000"/>
                  </a:schemeClr>
                </a:solidFill>
              </a:rPr>
              <a:t>Utilizando la API de </a:t>
            </a:r>
            <a:r>
              <a:rPr lang="es-ES" dirty="0" err="1">
                <a:solidFill>
                  <a:schemeClr val="tx2">
                    <a:lumMod val="95000"/>
                    <a:lumOff val="5000"/>
                  </a:schemeClr>
                </a:solidFill>
              </a:rPr>
              <a:t>Shapes</a:t>
            </a:r>
            <a:r>
              <a:rPr lang="es-ES" dirty="0">
                <a:solidFill>
                  <a:schemeClr val="tx2">
                    <a:lumMod val="95000"/>
                    <a:lumOff val="5000"/>
                  </a:schemeClr>
                </a:solidFill>
              </a:rPr>
              <a:t>, podemos recortar cualquier elemento visual usando una figura.</a:t>
            </a:r>
            <a:endParaRPr lang="en-US" dirty="0">
              <a:solidFill>
                <a:schemeClr val="tx2">
                  <a:lumMod val="95000"/>
                  <a:lumOff val="5000"/>
                </a:schemeClr>
              </a:solidFill>
            </a:endParaRPr>
          </a:p>
        </p:txBody>
      </p:sp>
      <p:pic>
        <p:nvPicPr>
          <p:cNvPr id="5122" name="Picture 2" descr="ellipse-clip-after">
            <a:extLst>
              <a:ext uri="{FF2B5EF4-FFF2-40B4-BE49-F238E27FC236}">
                <a16:creationId xmlns:a16="http://schemas.microsoft.com/office/drawing/2014/main" id="{ED687BFD-C6D3-CB1E-FD28-D152FFB493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141884"/>
            <a:ext cx="2038350" cy="20764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ath-clip-after">
            <a:extLst>
              <a:ext uri="{FF2B5EF4-FFF2-40B4-BE49-F238E27FC236}">
                <a16:creationId xmlns:a16="http://schemas.microsoft.com/office/drawing/2014/main" id="{DF256588-18CB-7965-DAEB-1CCE327477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0350" y="2165696"/>
            <a:ext cx="1962150" cy="20288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4DE2464-9049-BEF9-3BD9-E87AAB115A2D}"/>
              </a:ext>
            </a:extLst>
          </p:cNvPr>
          <p:cNvSpPr txBox="1"/>
          <p:nvPr/>
        </p:nvSpPr>
        <p:spPr>
          <a:xfrm>
            <a:off x="718518" y="1979797"/>
            <a:ext cx="3644760" cy="2585323"/>
          </a:xfrm>
          <a:prstGeom prst="rect">
            <a:avLst/>
          </a:prstGeom>
          <a:solidFill>
            <a:srgbClr val="BB2636"/>
          </a:solidFill>
        </p:spPr>
        <p:txBody>
          <a:bodyPr wrap="square">
            <a:spAutoFit/>
          </a:bodyPr>
          <a:lstStyle/>
          <a:p>
            <a:r>
              <a:rPr lang="en-US" dirty="0">
                <a:solidFill>
                  <a:schemeClr val="bg1"/>
                </a:solidFill>
              </a:rPr>
              <a:t>&lt;Image </a:t>
            </a:r>
          </a:p>
          <a:p>
            <a:r>
              <a:rPr lang="en-US" dirty="0">
                <a:solidFill>
                  <a:schemeClr val="bg1"/>
                </a:solidFill>
              </a:rPr>
              <a:t>     Source="image.png"&gt;</a:t>
            </a:r>
          </a:p>
          <a:p>
            <a:r>
              <a:rPr lang="en-US" dirty="0">
                <a:solidFill>
                  <a:schemeClr val="bg1"/>
                </a:solidFill>
              </a:rPr>
              <a:t>     &lt;</a:t>
            </a:r>
            <a:r>
              <a:rPr lang="en-US" dirty="0" err="1">
                <a:solidFill>
                  <a:schemeClr val="bg1"/>
                </a:solidFill>
              </a:rPr>
              <a:t>Image.Clip</a:t>
            </a:r>
            <a:r>
              <a:rPr lang="en-US" dirty="0">
                <a:solidFill>
                  <a:schemeClr val="bg1"/>
                </a:solidFill>
              </a:rPr>
              <a:t>&gt;</a:t>
            </a:r>
          </a:p>
          <a:p>
            <a:r>
              <a:rPr lang="en-US" dirty="0">
                <a:solidFill>
                  <a:schemeClr val="bg1"/>
                </a:solidFill>
              </a:rPr>
              <a:t>          &lt;</a:t>
            </a:r>
            <a:r>
              <a:rPr lang="en-US" dirty="0" err="1">
                <a:solidFill>
                  <a:schemeClr val="bg1"/>
                </a:solidFill>
              </a:rPr>
              <a:t>EllipseGeometry</a:t>
            </a:r>
            <a:r>
              <a:rPr lang="en-US" dirty="0">
                <a:solidFill>
                  <a:schemeClr val="bg1"/>
                </a:solidFill>
              </a:rPr>
              <a:t> </a:t>
            </a:r>
          </a:p>
          <a:p>
            <a:r>
              <a:rPr lang="en-US" dirty="0">
                <a:solidFill>
                  <a:schemeClr val="bg1"/>
                </a:solidFill>
              </a:rPr>
              <a:t>               </a:t>
            </a:r>
            <a:r>
              <a:rPr lang="en-US" dirty="0" err="1">
                <a:solidFill>
                  <a:schemeClr val="bg1"/>
                </a:solidFill>
              </a:rPr>
              <a:t>RadiusX</a:t>
            </a:r>
            <a:r>
              <a:rPr lang="en-US" dirty="0">
                <a:solidFill>
                  <a:schemeClr val="bg1"/>
                </a:solidFill>
              </a:rPr>
              <a:t>="100"</a:t>
            </a:r>
          </a:p>
          <a:p>
            <a:r>
              <a:rPr lang="en-US" dirty="0">
                <a:solidFill>
                  <a:schemeClr val="bg1"/>
                </a:solidFill>
              </a:rPr>
              <a:t>               </a:t>
            </a:r>
            <a:r>
              <a:rPr lang="en-US" dirty="0" err="1">
                <a:solidFill>
                  <a:schemeClr val="bg1"/>
                </a:solidFill>
              </a:rPr>
              <a:t>RadiusY</a:t>
            </a:r>
            <a:r>
              <a:rPr lang="en-US" dirty="0">
                <a:solidFill>
                  <a:schemeClr val="bg1"/>
                </a:solidFill>
              </a:rPr>
              <a:t>="100"</a:t>
            </a:r>
          </a:p>
          <a:p>
            <a:r>
              <a:rPr lang="en-US" dirty="0">
                <a:solidFill>
                  <a:schemeClr val="bg1"/>
                </a:solidFill>
              </a:rPr>
              <a:t>               Center="180,180" /&gt;</a:t>
            </a:r>
          </a:p>
          <a:p>
            <a:r>
              <a:rPr lang="en-US" dirty="0">
                <a:solidFill>
                  <a:schemeClr val="bg1"/>
                </a:solidFill>
              </a:rPr>
              <a:t>     &lt;/</a:t>
            </a:r>
            <a:r>
              <a:rPr lang="en-US" dirty="0" err="1">
                <a:solidFill>
                  <a:schemeClr val="bg1"/>
                </a:solidFill>
              </a:rPr>
              <a:t>Image.Clip</a:t>
            </a:r>
            <a:r>
              <a:rPr lang="en-US" dirty="0">
                <a:solidFill>
                  <a:schemeClr val="bg1"/>
                </a:solidFill>
              </a:rPr>
              <a:t>&gt;</a:t>
            </a:r>
          </a:p>
          <a:p>
            <a:r>
              <a:rPr lang="en-US" dirty="0">
                <a:solidFill>
                  <a:schemeClr val="bg1"/>
                </a:solidFill>
              </a:rPr>
              <a:t>&lt;/Image&gt;</a:t>
            </a:r>
          </a:p>
        </p:txBody>
      </p:sp>
    </p:spTree>
    <p:extLst>
      <p:ext uri="{BB962C8B-B14F-4D97-AF65-F5344CB8AC3E}">
        <p14:creationId xmlns:p14="http://schemas.microsoft.com/office/powerpoint/2010/main" val="2389041353"/>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lumMod val="95000"/>
                    <a:lumOff val="5000"/>
                  </a:schemeClr>
                </a:solidFill>
              </a:rPr>
              <a:t>Sombras </a:t>
            </a:r>
          </a:p>
        </p:txBody>
      </p:sp>
      <p:sp>
        <p:nvSpPr>
          <p:cNvPr id="3" name="Content Placeholder 2"/>
          <p:cNvSpPr>
            <a:spLocks noGrp="1"/>
          </p:cNvSpPr>
          <p:nvPr>
            <p:ph idx="1"/>
          </p:nvPr>
        </p:nvSpPr>
        <p:spPr>
          <a:xfrm>
            <a:off x="628651" y="1078299"/>
            <a:ext cx="5250346" cy="3707392"/>
          </a:xfrm>
        </p:spPr>
        <p:txBody>
          <a:bodyPr>
            <a:normAutofit lnSpcReduction="10000"/>
          </a:bodyPr>
          <a:lstStyle/>
          <a:p>
            <a:pPr marL="0" indent="0">
              <a:buNone/>
            </a:pPr>
            <a:r>
              <a:rPr lang="es-ES" dirty="0">
                <a:solidFill>
                  <a:schemeClr val="tx2">
                    <a:lumMod val="95000"/>
                    <a:lumOff val="5000"/>
                  </a:schemeClr>
                </a:solidFill>
              </a:rPr>
              <a:t>.NET MAUI incluye una API de </a:t>
            </a:r>
            <a:r>
              <a:rPr lang="es-ES" dirty="0" err="1">
                <a:solidFill>
                  <a:schemeClr val="tx2">
                    <a:lumMod val="95000"/>
                    <a:lumOff val="5000"/>
                  </a:schemeClr>
                </a:solidFill>
              </a:rPr>
              <a:t>shadows</a:t>
            </a:r>
            <a:r>
              <a:rPr lang="es-ES" dirty="0">
                <a:solidFill>
                  <a:schemeClr val="tx2">
                    <a:lumMod val="95000"/>
                    <a:lumOff val="5000"/>
                  </a:schemeClr>
                </a:solidFill>
              </a:rPr>
              <a:t> de modo que se pueden aplicar </a:t>
            </a:r>
            <a:r>
              <a:rPr lang="es-ES" b="1" dirty="0">
                <a:solidFill>
                  <a:schemeClr val="tx2">
                    <a:lumMod val="95000"/>
                    <a:lumOff val="5000"/>
                  </a:schemeClr>
                </a:solidFill>
              </a:rPr>
              <a:t>sombras</a:t>
            </a:r>
            <a:r>
              <a:rPr lang="es-ES" dirty="0">
                <a:solidFill>
                  <a:schemeClr val="tx2">
                    <a:lumMod val="95000"/>
                    <a:lumOff val="5000"/>
                  </a:schemeClr>
                </a:solidFill>
              </a:rPr>
              <a:t> a cualquier elemento visual.</a:t>
            </a:r>
          </a:p>
          <a:p>
            <a:pPr marL="0" indent="0">
              <a:buNone/>
            </a:pPr>
            <a:r>
              <a:rPr lang="es-ES" dirty="0">
                <a:solidFill>
                  <a:schemeClr val="tx2">
                    <a:lumMod val="95000"/>
                    <a:lumOff val="5000"/>
                  </a:schemeClr>
                </a:solidFill>
              </a:rPr>
              <a:t>Se puede controlar:</a:t>
            </a:r>
          </a:p>
          <a:p>
            <a:pPr>
              <a:buFontTx/>
              <a:buChar char="-"/>
            </a:pPr>
            <a:r>
              <a:rPr lang="es-ES" dirty="0">
                <a:solidFill>
                  <a:schemeClr val="tx2">
                    <a:lumMod val="95000"/>
                    <a:lumOff val="5000"/>
                  </a:schemeClr>
                </a:solidFill>
              </a:rPr>
              <a:t>La posición de la sombra con respecto al elemento visual.</a:t>
            </a:r>
          </a:p>
          <a:p>
            <a:pPr>
              <a:buFontTx/>
              <a:buChar char="-"/>
            </a:pPr>
            <a:r>
              <a:rPr lang="es-ES" dirty="0">
                <a:solidFill>
                  <a:schemeClr val="tx2">
                    <a:lumMod val="95000"/>
                    <a:lumOff val="5000"/>
                  </a:schemeClr>
                </a:solidFill>
              </a:rPr>
              <a:t>El color de la sombra.</a:t>
            </a:r>
          </a:p>
          <a:p>
            <a:pPr>
              <a:buFontTx/>
              <a:buChar char="-"/>
            </a:pPr>
            <a:r>
              <a:rPr lang="es-ES" dirty="0">
                <a:solidFill>
                  <a:schemeClr val="tx2">
                    <a:lumMod val="95000"/>
                    <a:lumOff val="5000"/>
                  </a:schemeClr>
                </a:solidFill>
              </a:rPr>
              <a:t>La intensad y opacidad de la sombra.</a:t>
            </a:r>
          </a:p>
          <a:p>
            <a:pPr>
              <a:buFontTx/>
              <a:buChar char="-"/>
            </a:pPr>
            <a:endParaRPr lang="es-ES" dirty="0">
              <a:solidFill>
                <a:schemeClr val="tx2">
                  <a:lumMod val="95000"/>
                  <a:lumOff val="5000"/>
                </a:schemeClr>
              </a:solidFill>
            </a:endParaRPr>
          </a:p>
          <a:p>
            <a:pPr marL="0" indent="0">
              <a:buNone/>
            </a:pPr>
            <a:r>
              <a:rPr lang="es-ES" dirty="0">
                <a:solidFill>
                  <a:schemeClr val="tx2">
                    <a:lumMod val="95000"/>
                    <a:lumOff val="5000"/>
                  </a:schemeClr>
                </a:solidFill>
              </a:rPr>
              <a:t>Si se recorta una vista con una forma, la sombra seguirá la silueta del recorte.</a:t>
            </a:r>
            <a:endParaRPr lang="en-US" dirty="0">
              <a:solidFill>
                <a:schemeClr val="tx2">
                  <a:lumMod val="95000"/>
                  <a:lumOff val="5000"/>
                </a:schemeClr>
              </a:solidFill>
            </a:endParaRPr>
          </a:p>
        </p:txBody>
      </p:sp>
      <p:pic>
        <p:nvPicPr>
          <p:cNvPr id="5" name="Picture 4">
            <a:extLst>
              <a:ext uri="{FF2B5EF4-FFF2-40B4-BE49-F238E27FC236}">
                <a16:creationId xmlns:a16="http://schemas.microsoft.com/office/drawing/2014/main" id="{32B01E76-5B14-021F-ECBB-3AC293DF65F5}"/>
              </a:ext>
            </a:extLst>
          </p:cNvPr>
          <p:cNvPicPr>
            <a:picLocks noChangeAspect="1"/>
          </p:cNvPicPr>
          <p:nvPr/>
        </p:nvPicPr>
        <p:blipFill>
          <a:blip r:embed="rId3"/>
          <a:stretch>
            <a:fillRect/>
          </a:stretch>
        </p:blipFill>
        <p:spPr>
          <a:xfrm>
            <a:off x="6042992" y="917060"/>
            <a:ext cx="2594259" cy="3868631"/>
          </a:xfrm>
          <a:prstGeom prst="rect">
            <a:avLst/>
          </a:prstGeom>
        </p:spPr>
      </p:pic>
    </p:spTree>
    <p:extLst>
      <p:ext uri="{BB962C8B-B14F-4D97-AF65-F5344CB8AC3E}">
        <p14:creationId xmlns:p14="http://schemas.microsoft.com/office/powerpoint/2010/main" val="396280945"/>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a:xfrm>
            <a:off x="327657" y="744575"/>
            <a:ext cx="8520600" cy="2052600"/>
          </a:xfrm>
        </p:spPr>
        <p:txBody>
          <a:bodyPr/>
          <a:lstStyle/>
          <a:p>
            <a:r>
              <a:rPr lang="es-ES" sz="3971" dirty="0" err="1">
                <a:solidFill>
                  <a:schemeClr val="bg1"/>
                </a:solidFill>
              </a:rPr>
              <a:t>Border</a:t>
            </a:r>
            <a:endParaRPr lang="es-ES" sz="3971" dirty="0">
              <a:solidFill>
                <a:schemeClr val="bg1"/>
              </a:solidFill>
            </a:endParaRPr>
          </a:p>
        </p:txBody>
      </p:sp>
      <p:sp>
        <p:nvSpPr>
          <p:cNvPr id="5" name="Marcador de texto 4"/>
          <p:cNvSpPr>
            <a:spLocks noGrp="1"/>
          </p:cNvSpPr>
          <p:nvPr>
            <p:ph type="subTitle" idx="1"/>
          </p:nvPr>
        </p:nvSpPr>
        <p:spPr>
          <a:xfrm>
            <a:off x="1" y="2797176"/>
            <a:ext cx="9070778" cy="446302"/>
          </a:xfrm>
        </p:spPr>
        <p:txBody>
          <a:bodyPr/>
          <a:lstStyle/>
          <a:p>
            <a:r>
              <a:rPr lang="es-ES" sz="2000" dirty="0">
                <a:solidFill>
                  <a:schemeClr val="bg1"/>
                </a:solidFill>
              </a:rPr>
              <a:t>Un control </a:t>
            </a:r>
            <a:r>
              <a:rPr lang="es-ES" sz="2000" dirty="0" err="1">
                <a:solidFill>
                  <a:schemeClr val="bg1"/>
                </a:solidFill>
              </a:rPr>
              <a:t>Frame</a:t>
            </a:r>
            <a:r>
              <a:rPr lang="es-ES" sz="2000" dirty="0">
                <a:solidFill>
                  <a:schemeClr val="bg1"/>
                </a:solidFill>
              </a:rPr>
              <a:t> </a:t>
            </a:r>
            <a:r>
              <a:rPr lang="es-ES" sz="2000" dirty="0" err="1">
                <a:solidFill>
                  <a:schemeClr val="bg1"/>
                </a:solidFill>
              </a:rPr>
              <a:t>supervitaminado</a:t>
            </a:r>
            <a:endParaRPr lang="es-ES" sz="2000" dirty="0">
              <a:solidFill>
                <a:schemeClr val="bg1"/>
              </a:solidFill>
            </a:endParaRPr>
          </a:p>
        </p:txBody>
      </p:sp>
    </p:spTree>
    <p:extLst>
      <p:ext uri="{BB962C8B-B14F-4D97-AF65-F5344CB8AC3E}">
        <p14:creationId xmlns:p14="http://schemas.microsoft.com/office/powerpoint/2010/main" val="3419629690"/>
      </p:ext>
    </p:extLst>
  </p:cSld>
  <p:clrMapOvr>
    <a:masterClrMapping/>
  </p:clrMapOvr>
  <p:transition spd="med">
    <p:blinds dir="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lumMod val="95000"/>
                    <a:lumOff val="5000"/>
                  </a:schemeClr>
                </a:solidFill>
              </a:rPr>
              <a:t>Border </a:t>
            </a:r>
          </a:p>
        </p:txBody>
      </p:sp>
      <p:sp>
        <p:nvSpPr>
          <p:cNvPr id="3" name="Content Placeholder 2"/>
          <p:cNvSpPr>
            <a:spLocks noGrp="1"/>
          </p:cNvSpPr>
          <p:nvPr>
            <p:ph idx="1"/>
          </p:nvPr>
        </p:nvSpPr>
        <p:spPr>
          <a:xfrm>
            <a:off x="628650" y="1078299"/>
            <a:ext cx="5071441" cy="3926053"/>
          </a:xfrm>
        </p:spPr>
        <p:txBody>
          <a:bodyPr>
            <a:normAutofit/>
          </a:bodyPr>
          <a:lstStyle/>
          <a:p>
            <a:pPr marL="0" indent="0">
              <a:buNone/>
            </a:pPr>
            <a:r>
              <a:rPr lang="es-ES" dirty="0" err="1">
                <a:solidFill>
                  <a:schemeClr val="tx2">
                    <a:lumMod val="95000"/>
                    <a:lumOff val="5000"/>
                  </a:schemeClr>
                </a:solidFill>
              </a:rPr>
              <a:t>Border</a:t>
            </a:r>
            <a:r>
              <a:rPr lang="es-ES" dirty="0">
                <a:solidFill>
                  <a:schemeClr val="tx2">
                    <a:lumMod val="95000"/>
                    <a:lumOff val="5000"/>
                  </a:schemeClr>
                </a:solidFill>
              </a:rPr>
              <a:t> es un contenedor que permite aplicar un borde a su contenido. Es una evolución del control </a:t>
            </a:r>
            <a:r>
              <a:rPr lang="es-ES" dirty="0" err="1">
                <a:solidFill>
                  <a:schemeClr val="tx2">
                    <a:lumMod val="95000"/>
                    <a:lumOff val="5000"/>
                  </a:schemeClr>
                </a:solidFill>
              </a:rPr>
              <a:t>Frame</a:t>
            </a:r>
            <a:r>
              <a:rPr lang="es-ES" dirty="0">
                <a:solidFill>
                  <a:schemeClr val="tx2">
                    <a:lumMod val="95000"/>
                    <a:lumOff val="5000"/>
                  </a:schemeClr>
                </a:solidFill>
              </a:rPr>
              <a:t> de </a:t>
            </a:r>
            <a:r>
              <a:rPr lang="es-ES" dirty="0" err="1">
                <a:solidFill>
                  <a:schemeClr val="tx2">
                    <a:lumMod val="95000"/>
                    <a:lumOff val="5000"/>
                  </a:schemeClr>
                </a:solidFill>
              </a:rPr>
              <a:t>Xamarin.Forms</a:t>
            </a:r>
            <a:r>
              <a:rPr lang="es-ES" dirty="0">
                <a:solidFill>
                  <a:schemeClr val="tx2">
                    <a:lumMod val="95000"/>
                    <a:lumOff val="5000"/>
                  </a:schemeClr>
                </a:solidFill>
              </a:rPr>
              <a:t> añadiendo muchas más opciones:</a:t>
            </a:r>
          </a:p>
          <a:p>
            <a:pPr>
              <a:buFontTx/>
              <a:buChar char="-"/>
            </a:pPr>
            <a:r>
              <a:rPr lang="es-ES" dirty="0">
                <a:solidFill>
                  <a:schemeClr val="tx2">
                    <a:lumMod val="95000"/>
                    <a:lumOff val="5000"/>
                  </a:schemeClr>
                </a:solidFill>
              </a:rPr>
              <a:t>Posibilidad de elegir la forma del borde.</a:t>
            </a:r>
          </a:p>
          <a:p>
            <a:pPr>
              <a:buFontTx/>
              <a:buChar char="-"/>
            </a:pPr>
            <a:r>
              <a:rPr lang="es-ES" dirty="0">
                <a:solidFill>
                  <a:schemeClr val="tx2">
                    <a:lumMod val="95000"/>
                    <a:lumOff val="5000"/>
                  </a:schemeClr>
                </a:solidFill>
              </a:rPr>
              <a:t>Control sobre el grosor del borde así como el color o gradiente, forma del trazo, etc.</a:t>
            </a:r>
            <a:endParaRPr lang="en-US" dirty="0">
              <a:solidFill>
                <a:schemeClr val="tx2">
                  <a:lumMod val="95000"/>
                  <a:lumOff val="5000"/>
                </a:schemeClr>
              </a:solidFill>
            </a:endParaRPr>
          </a:p>
        </p:txBody>
      </p:sp>
      <p:pic>
        <p:nvPicPr>
          <p:cNvPr id="7" name="Picture 6">
            <a:extLst>
              <a:ext uri="{FF2B5EF4-FFF2-40B4-BE49-F238E27FC236}">
                <a16:creationId xmlns:a16="http://schemas.microsoft.com/office/drawing/2014/main" id="{F9577AFE-199D-730D-8651-4A44BF5BF408}"/>
              </a:ext>
            </a:extLst>
          </p:cNvPr>
          <p:cNvPicPr>
            <a:picLocks noChangeAspect="1"/>
          </p:cNvPicPr>
          <p:nvPr/>
        </p:nvPicPr>
        <p:blipFill>
          <a:blip r:embed="rId3"/>
          <a:stretch>
            <a:fillRect/>
          </a:stretch>
        </p:blipFill>
        <p:spPr>
          <a:xfrm>
            <a:off x="5805883" y="685800"/>
            <a:ext cx="2895971" cy="4318552"/>
          </a:xfrm>
          <a:prstGeom prst="rect">
            <a:avLst/>
          </a:prstGeom>
        </p:spPr>
      </p:pic>
    </p:spTree>
    <p:extLst>
      <p:ext uri="{BB962C8B-B14F-4D97-AF65-F5344CB8AC3E}">
        <p14:creationId xmlns:p14="http://schemas.microsoft.com/office/powerpoint/2010/main" val="4211237731"/>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BC1B28"/>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3971" dirty="0">
                <a:solidFill>
                  <a:schemeClr val="bg1"/>
                </a:solidFill>
              </a:rPr>
              <a:t>DEMO</a:t>
            </a:r>
          </a:p>
        </p:txBody>
      </p:sp>
      <p:sp>
        <p:nvSpPr>
          <p:cNvPr id="5" name="Marcador de texto 4"/>
          <p:cNvSpPr>
            <a:spLocks noGrp="1"/>
          </p:cNvSpPr>
          <p:nvPr>
            <p:ph type="subTitle" idx="1"/>
          </p:nvPr>
        </p:nvSpPr>
        <p:spPr>
          <a:xfrm>
            <a:off x="1047682" y="2907489"/>
            <a:ext cx="7048636" cy="446302"/>
          </a:xfrm>
        </p:spPr>
        <p:txBody>
          <a:bodyPr/>
          <a:lstStyle/>
          <a:p>
            <a:r>
              <a:rPr lang="es-ES" sz="2000" dirty="0" err="1">
                <a:solidFill>
                  <a:schemeClr val="bg1"/>
                </a:solidFill>
              </a:rPr>
              <a:t>Border</a:t>
            </a:r>
            <a:r>
              <a:rPr lang="es-ES" sz="2000" dirty="0">
                <a:solidFill>
                  <a:schemeClr val="bg1"/>
                </a:solidFill>
              </a:rPr>
              <a:t>, sombras y más!</a:t>
            </a:r>
          </a:p>
        </p:txBody>
      </p:sp>
    </p:spTree>
    <p:extLst>
      <p:ext uri="{BB962C8B-B14F-4D97-AF65-F5344CB8AC3E}">
        <p14:creationId xmlns:p14="http://schemas.microsoft.com/office/powerpoint/2010/main" val="2312744107"/>
      </p:ext>
    </p:extLst>
  </p:cSld>
  <p:clrMapOvr>
    <a:masterClrMapping/>
  </p:clrMapOvr>
  <p:transition spd="med">
    <p:blinds dir="vert"/>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a:xfrm>
            <a:off x="327657" y="744575"/>
            <a:ext cx="8520600" cy="2052600"/>
          </a:xfrm>
        </p:spPr>
        <p:txBody>
          <a:bodyPr/>
          <a:lstStyle/>
          <a:p>
            <a:r>
              <a:rPr lang="es-ES" sz="3971" dirty="0">
                <a:solidFill>
                  <a:schemeClr val="bg1"/>
                </a:solidFill>
              </a:rPr>
              <a:t>.NET MAUI </a:t>
            </a:r>
            <a:r>
              <a:rPr lang="es-ES" sz="3971" dirty="0" err="1">
                <a:solidFill>
                  <a:schemeClr val="bg1"/>
                </a:solidFill>
              </a:rPr>
              <a:t>Graphics</a:t>
            </a:r>
            <a:endParaRPr lang="es-ES" sz="3971" dirty="0">
              <a:solidFill>
                <a:schemeClr val="bg1"/>
              </a:solidFill>
            </a:endParaRPr>
          </a:p>
        </p:txBody>
      </p:sp>
      <p:sp>
        <p:nvSpPr>
          <p:cNvPr id="5" name="Marcador de texto 4"/>
          <p:cNvSpPr>
            <a:spLocks noGrp="1"/>
          </p:cNvSpPr>
          <p:nvPr>
            <p:ph type="subTitle" idx="1"/>
          </p:nvPr>
        </p:nvSpPr>
        <p:spPr>
          <a:xfrm>
            <a:off x="1" y="2797176"/>
            <a:ext cx="9070778" cy="446302"/>
          </a:xfrm>
        </p:spPr>
        <p:txBody>
          <a:bodyPr/>
          <a:lstStyle/>
          <a:p>
            <a:r>
              <a:rPr lang="es-ES" sz="2000" dirty="0">
                <a:solidFill>
                  <a:schemeClr val="bg1"/>
                </a:solidFill>
              </a:rPr>
              <a:t>Pinta y colorea</a:t>
            </a:r>
          </a:p>
        </p:txBody>
      </p:sp>
    </p:spTree>
    <p:extLst>
      <p:ext uri="{BB962C8B-B14F-4D97-AF65-F5344CB8AC3E}">
        <p14:creationId xmlns:p14="http://schemas.microsoft.com/office/powerpoint/2010/main" val="4079945865"/>
      </p:ext>
    </p:extLst>
  </p:cSld>
  <p:clrMapOvr>
    <a:masterClrMapping/>
  </p:clrMapOvr>
  <p:transition spd="med">
    <p:blinds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solidFill>
                  <a:schemeClr val="accent2"/>
                </a:solidFill>
              </a:rPr>
              <a:t>¿Qué vamos a ver?</a:t>
            </a:r>
          </a:p>
        </p:txBody>
      </p:sp>
      <p:sp>
        <p:nvSpPr>
          <p:cNvPr id="3" name="Text Placeholder 2"/>
          <p:cNvSpPr>
            <a:spLocks noGrp="1"/>
          </p:cNvSpPr>
          <p:nvPr>
            <p:ph type="body" sz="quarter" idx="11"/>
          </p:nvPr>
        </p:nvSpPr>
        <p:spPr>
          <a:xfrm>
            <a:off x="701644" y="1052513"/>
            <a:ext cx="8235908" cy="3946608"/>
          </a:xfrm>
        </p:spPr>
        <p:txBody>
          <a:bodyPr/>
          <a:lstStyle/>
          <a:p>
            <a:pPr marL="214313" indent="-214313">
              <a:buFont typeface="Arial" panose="020B0604020202020204" pitchFamily="34" charset="0"/>
              <a:buChar char="•"/>
            </a:pPr>
            <a:r>
              <a:rPr lang="es-ES" sz="1800" dirty="0"/>
              <a:t>Tendencias actuales en diseño móvil</a:t>
            </a:r>
          </a:p>
          <a:p>
            <a:pPr marL="214313" indent="-214313">
              <a:buFont typeface="Arial" panose="020B0604020202020204" pitchFamily="34" charset="0"/>
              <a:buChar char="•"/>
            </a:pPr>
            <a:r>
              <a:rPr lang="es-ES" sz="1800" dirty="0"/>
              <a:t>La búsqueda de la inspiración</a:t>
            </a:r>
          </a:p>
          <a:p>
            <a:pPr marL="214313" indent="-214313">
              <a:buFont typeface="Arial" panose="020B0604020202020204" pitchFamily="34" charset="0"/>
              <a:buChar char="•"/>
            </a:pPr>
            <a:r>
              <a:rPr lang="es-ES" sz="1800" dirty="0"/>
              <a:t>Animaciones</a:t>
            </a:r>
          </a:p>
          <a:p>
            <a:pPr marL="214313" indent="-214313">
              <a:buFont typeface="Arial" panose="020B0604020202020204" pitchFamily="34" charset="0"/>
              <a:buChar char="•"/>
            </a:pPr>
            <a:r>
              <a:rPr lang="es-ES" sz="1800" dirty="0" err="1"/>
              <a:t>Lottie</a:t>
            </a:r>
            <a:endParaRPr lang="es-ES" sz="1800" dirty="0"/>
          </a:p>
          <a:p>
            <a:pPr marL="214313" indent="-214313">
              <a:buFont typeface="Arial" panose="020B0604020202020204" pitchFamily="34" charset="0"/>
              <a:buChar char="•"/>
            </a:pPr>
            <a:r>
              <a:rPr lang="es-ES" sz="1800" dirty="0"/>
              <a:t>Gradientes, sombras y más</a:t>
            </a:r>
          </a:p>
          <a:p>
            <a:pPr marL="214313" indent="-214313">
              <a:buFont typeface="Arial" panose="020B0604020202020204" pitchFamily="34" charset="0"/>
              <a:buChar char="•"/>
            </a:pPr>
            <a:r>
              <a:rPr lang="es-ES" sz="1800" dirty="0" err="1"/>
              <a:t>Border</a:t>
            </a:r>
            <a:endParaRPr lang="es-ES" sz="1800" dirty="0"/>
          </a:p>
          <a:p>
            <a:pPr marL="214313" indent="-214313">
              <a:buFont typeface="Arial" panose="020B0604020202020204" pitchFamily="34" charset="0"/>
              <a:buChar char="•"/>
            </a:pPr>
            <a:r>
              <a:rPr lang="es-ES" sz="1800" dirty="0"/>
              <a:t>.NET MAUI </a:t>
            </a:r>
            <a:r>
              <a:rPr lang="es-ES" sz="1800" dirty="0" err="1"/>
              <a:t>Graphics</a:t>
            </a:r>
            <a:endParaRPr lang="es-ES" sz="1800" dirty="0"/>
          </a:p>
          <a:p>
            <a:pPr marL="214313" indent="-214313">
              <a:buFont typeface="Arial" panose="020B0604020202020204" pitchFamily="34" charset="0"/>
              <a:buChar char="•"/>
            </a:pPr>
            <a:r>
              <a:rPr lang="es-ES" sz="1800" dirty="0"/>
              <a:t>Librerías de terceros</a:t>
            </a:r>
          </a:p>
          <a:p>
            <a:pPr marL="214313" indent="-214313">
              <a:buFont typeface="Arial" panose="020B0604020202020204" pitchFamily="34" charset="0"/>
              <a:buChar char="•"/>
            </a:pPr>
            <a:r>
              <a:rPr lang="es-ES" sz="1800" dirty="0"/>
              <a:t>Preguntas &amp; Respuestas</a:t>
            </a:r>
          </a:p>
          <a:p>
            <a:pPr marL="0" indent="0"/>
            <a:endParaRPr lang="es-ES" sz="2400" dirty="0"/>
          </a:p>
        </p:txBody>
      </p:sp>
      <p:pic>
        <p:nvPicPr>
          <p:cNvPr id="4" name="Imagen 3">
            <a:extLst>
              <a:ext uri="{FF2B5EF4-FFF2-40B4-BE49-F238E27FC236}">
                <a16:creationId xmlns:a16="http://schemas.microsoft.com/office/drawing/2014/main" id="{7A08D16D-565C-4978-8148-7565EE7370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580" y="1455820"/>
            <a:ext cx="3543301" cy="3543301"/>
          </a:xfrm>
          <a:prstGeom prst="rect">
            <a:avLst/>
          </a:prstGeom>
        </p:spPr>
      </p:pic>
    </p:spTree>
    <p:extLst>
      <p:ext uri="{BB962C8B-B14F-4D97-AF65-F5344CB8AC3E}">
        <p14:creationId xmlns:p14="http://schemas.microsoft.com/office/powerpoint/2010/main" val="22014452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lumMod val="95000"/>
                    <a:lumOff val="5000"/>
                  </a:schemeClr>
                </a:solidFill>
              </a:rPr>
              <a:t>.NET MAUI Graphics </a:t>
            </a:r>
          </a:p>
        </p:txBody>
      </p:sp>
      <p:sp>
        <p:nvSpPr>
          <p:cNvPr id="3" name="Content Placeholder 2"/>
          <p:cNvSpPr>
            <a:spLocks noGrp="1"/>
          </p:cNvSpPr>
          <p:nvPr>
            <p:ph idx="1"/>
          </p:nvPr>
        </p:nvSpPr>
        <p:spPr>
          <a:xfrm>
            <a:off x="628650" y="1078299"/>
            <a:ext cx="8205537" cy="2871017"/>
          </a:xfrm>
        </p:spPr>
        <p:txBody>
          <a:bodyPr>
            <a:normAutofit/>
          </a:bodyPr>
          <a:lstStyle/>
          <a:p>
            <a:pPr marL="0" indent="0">
              <a:buNone/>
            </a:pPr>
            <a:r>
              <a:rPr lang="es-ES" dirty="0">
                <a:solidFill>
                  <a:schemeClr val="tx2">
                    <a:lumMod val="95000"/>
                    <a:lumOff val="5000"/>
                  </a:schemeClr>
                </a:solidFill>
              </a:rPr>
              <a:t>Junto con .NET MAUI se lanzo </a:t>
            </a:r>
            <a:r>
              <a:rPr lang="es-ES" b="1" dirty="0">
                <a:solidFill>
                  <a:schemeClr val="tx2">
                    <a:lumMod val="95000"/>
                    <a:lumOff val="5000"/>
                  </a:schemeClr>
                </a:solidFill>
              </a:rPr>
              <a:t>MAUI </a:t>
            </a:r>
            <a:r>
              <a:rPr lang="es-ES" b="1" dirty="0" err="1">
                <a:solidFill>
                  <a:schemeClr val="tx2">
                    <a:lumMod val="95000"/>
                    <a:lumOff val="5000"/>
                  </a:schemeClr>
                </a:solidFill>
              </a:rPr>
              <a:t>Graphics</a:t>
            </a:r>
            <a:r>
              <a:rPr lang="es-ES" dirty="0">
                <a:solidFill>
                  <a:schemeClr val="tx2">
                    <a:lumMod val="95000"/>
                    <a:lumOff val="5000"/>
                  </a:schemeClr>
                </a:solidFill>
              </a:rPr>
              <a:t>. Se trata de una librería que ofrece una abstracción para permitir dibujar utilizando </a:t>
            </a:r>
            <a:r>
              <a:rPr lang="es-ES" dirty="0" err="1">
                <a:solidFill>
                  <a:schemeClr val="tx2">
                    <a:lumMod val="95000"/>
                    <a:lumOff val="5000"/>
                  </a:schemeClr>
                </a:solidFill>
              </a:rPr>
              <a:t>APIs</a:t>
            </a:r>
            <a:r>
              <a:rPr lang="es-ES" dirty="0">
                <a:solidFill>
                  <a:schemeClr val="tx2">
                    <a:lumMod val="95000"/>
                    <a:lumOff val="5000"/>
                  </a:schemeClr>
                </a:solidFill>
              </a:rPr>
              <a:t> nativas en un </a:t>
            </a:r>
            <a:r>
              <a:rPr lang="es-ES" dirty="0" err="1">
                <a:solidFill>
                  <a:schemeClr val="tx2">
                    <a:lumMod val="95000"/>
                    <a:lumOff val="5000"/>
                  </a:schemeClr>
                </a:solidFill>
              </a:rPr>
              <a:t>Canvas</a:t>
            </a:r>
            <a:r>
              <a:rPr lang="es-ES" dirty="0">
                <a:solidFill>
                  <a:schemeClr val="tx2">
                    <a:lumMod val="95000"/>
                    <a:lumOff val="5000"/>
                  </a:schemeClr>
                </a:solidFill>
              </a:rPr>
              <a:t>. También es posible intercambiar el uso de </a:t>
            </a:r>
            <a:r>
              <a:rPr lang="es-ES" dirty="0" err="1">
                <a:solidFill>
                  <a:schemeClr val="tx2">
                    <a:lumMod val="95000"/>
                    <a:lumOff val="5000"/>
                  </a:schemeClr>
                </a:solidFill>
              </a:rPr>
              <a:t>APIs</a:t>
            </a:r>
            <a:r>
              <a:rPr lang="es-ES" dirty="0">
                <a:solidFill>
                  <a:schemeClr val="tx2">
                    <a:lumMod val="95000"/>
                    <a:lumOff val="5000"/>
                  </a:schemeClr>
                </a:solidFill>
              </a:rPr>
              <a:t> nativas por </a:t>
            </a:r>
            <a:r>
              <a:rPr lang="es-ES" dirty="0" err="1">
                <a:solidFill>
                  <a:schemeClr val="tx2">
                    <a:lumMod val="95000"/>
                    <a:lumOff val="5000"/>
                  </a:schemeClr>
                </a:solidFill>
              </a:rPr>
              <a:t>Skia</a:t>
            </a:r>
            <a:r>
              <a:rPr lang="es-ES" dirty="0">
                <a:solidFill>
                  <a:schemeClr val="tx2">
                    <a:lumMod val="95000"/>
                    <a:lumOff val="5000"/>
                  </a:schemeClr>
                </a:solidFill>
              </a:rPr>
              <a:t>.</a:t>
            </a:r>
          </a:p>
          <a:p>
            <a:pPr marL="0" indent="0">
              <a:buNone/>
            </a:pPr>
            <a:endParaRPr lang="es-ES" dirty="0">
              <a:solidFill>
                <a:schemeClr val="tx2">
                  <a:lumMod val="95000"/>
                  <a:lumOff val="5000"/>
                </a:schemeClr>
              </a:solidFill>
            </a:endParaRPr>
          </a:p>
          <a:p>
            <a:pPr marL="0" indent="0">
              <a:buNone/>
            </a:pPr>
            <a:r>
              <a:rPr lang="es-ES" dirty="0">
                <a:solidFill>
                  <a:schemeClr val="tx2">
                    <a:lumMod val="95000"/>
                    <a:lumOff val="5000"/>
                  </a:schemeClr>
                </a:solidFill>
              </a:rPr>
              <a:t>En .NET MAUI tenemos un nuevo control llamado </a:t>
            </a:r>
            <a:r>
              <a:rPr lang="es-ES" b="1" dirty="0" err="1">
                <a:solidFill>
                  <a:schemeClr val="tx2">
                    <a:lumMod val="95000"/>
                    <a:lumOff val="5000"/>
                  </a:schemeClr>
                </a:solidFill>
              </a:rPr>
              <a:t>GraphicsView</a:t>
            </a:r>
            <a:r>
              <a:rPr lang="es-ES" dirty="0">
                <a:solidFill>
                  <a:schemeClr val="tx2">
                    <a:lumMod val="95000"/>
                    <a:lumOff val="5000"/>
                  </a:schemeClr>
                </a:solidFill>
              </a:rPr>
              <a:t> que nos permite tener acceso a todo este nuevo conjunto de posibilidades.</a:t>
            </a:r>
            <a:endParaRPr lang="en-US" dirty="0">
              <a:solidFill>
                <a:schemeClr val="tx2">
                  <a:lumMod val="95000"/>
                  <a:lumOff val="5000"/>
                </a:schemeClr>
              </a:solidFill>
            </a:endParaRPr>
          </a:p>
        </p:txBody>
      </p:sp>
    </p:spTree>
    <p:extLst>
      <p:ext uri="{BB962C8B-B14F-4D97-AF65-F5344CB8AC3E}">
        <p14:creationId xmlns:p14="http://schemas.microsoft.com/office/powerpoint/2010/main" val="2429183121"/>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lumMod val="95000"/>
                    <a:lumOff val="5000"/>
                  </a:schemeClr>
                </a:solidFill>
              </a:rPr>
              <a:t>.NET MAUI Graphics </a:t>
            </a:r>
          </a:p>
        </p:txBody>
      </p:sp>
      <p:sp>
        <p:nvSpPr>
          <p:cNvPr id="3" name="Content Placeholder 2"/>
          <p:cNvSpPr>
            <a:spLocks noGrp="1"/>
          </p:cNvSpPr>
          <p:nvPr>
            <p:ph idx="1"/>
          </p:nvPr>
        </p:nvSpPr>
        <p:spPr>
          <a:xfrm>
            <a:off x="628651" y="1078299"/>
            <a:ext cx="3212824" cy="2871017"/>
          </a:xfrm>
        </p:spPr>
        <p:txBody>
          <a:bodyPr>
            <a:normAutofit lnSpcReduction="10000"/>
          </a:bodyPr>
          <a:lstStyle/>
          <a:p>
            <a:pPr marL="0" indent="0">
              <a:buNone/>
            </a:pPr>
            <a:r>
              <a:rPr lang="es-ES" dirty="0">
                <a:solidFill>
                  <a:schemeClr val="tx2">
                    <a:lumMod val="95000"/>
                    <a:lumOff val="5000"/>
                  </a:schemeClr>
                </a:solidFill>
              </a:rPr>
              <a:t>Utilizando las </a:t>
            </a:r>
            <a:r>
              <a:rPr lang="es-ES" dirty="0" err="1">
                <a:solidFill>
                  <a:schemeClr val="tx2">
                    <a:lumMod val="95000"/>
                    <a:lumOff val="5000"/>
                  </a:schemeClr>
                </a:solidFill>
              </a:rPr>
              <a:t>APIs</a:t>
            </a:r>
            <a:r>
              <a:rPr lang="es-ES" dirty="0">
                <a:solidFill>
                  <a:schemeClr val="tx2">
                    <a:lumMod val="95000"/>
                    <a:lumOff val="5000"/>
                  </a:schemeClr>
                </a:solidFill>
              </a:rPr>
              <a:t> de dibujado tenemos la posibilidad de crear controles dibujados. Una opción pixel </a:t>
            </a:r>
            <a:r>
              <a:rPr lang="es-ES" dirty="0" err="1">
                <a:solidFill>
                  <a:schemeClr val="tx2">
                    <a:lumMod val="95000"/>
                    <a:lumOff val="5000"/>
                  </a:schemeClr>
                </a:solidFill>
              </a:rPr>
              <a:t>perfect</a:t>
            </a:r>
            <a:r>
              <a:rPr lang="es-ES" dirty="0">
                <a:solidFill>
                  <a:schemeClr val="tx2">
                    <a:lumMod val="95000"/>
                    <a:lumOff val="5000"/>
                  </a:schemeClr>
                </a:solidFill>
              </a:rPr>
              <a:t>, con el mismo renderizado y comportamiento en diferentes plataformas manteniendo un alto rendimiento.</a:t>
            </a:r>
            <a:endParaRPr lang="en-US" dirty="0">
              <a:solidFill>
                <a:schemeClr val="tx2">
                  <a:lumMod val="95000"/>
                  <a:lumOff val="5000"/>
                </a:schemeClr>
              </a:solidFill>
            </a:endParaRPr>
          </a:p>
        </p:txBody>
      </p:sp>
      <p:pic>
        <p:nvPicPr>
          <p:cNvPr id="5" name="Picture 4">
            <a:extLst>
              <a:ext uri="{FF2B5EF4-FFF2-40B4-BE49-F238E27FC236}">
                <a16:creationId xmlns:a16="http://schemas.microsoft.com/office/drawing/2014/main" id="{F4E306D7-8FDD-CAA8-6962-46813B3FC235}"/>
              </a:ext>
            </a:extLst>
          </p:cNvPr>
          <p:cNvPicPr>
            <a:picLocks noChangeAspect="1"/>
          </p:cNvPicPr>
          <p:nvPr/>
        </p:nvPicPr>
        <p:blipFill>
          <a:blip r:embed="rId3"/>
          <a:stretch>
            <a:fillRect/>
          </a:stretch>
        </p:blipFill>
        <p:spPr>
          <a:xfrm>
            <a:off x="4086037" y="1038639"/>
            <a:ext cx="4429313" cy="2718351"/>
          </a:xfrm>
          <a:prstGeom prst="rect">
            <a:avLst/>
          </a:prstGeom>
        </p:spPr>
      </p:pic>
      <p:sp>
        <p:nvSpPr>
          <p:cNvPr id="9" name="TextBox 8">
            <a:extLst>
              <a:ext uri="{FF2B5EF4-FFF2-40B4-BE49-F238E27FC236}">
                <a16:creationId xmlns:a16="http://schemas.microsoft.com/office/drawing/2014/main" id="{2F3EE1FD-395C-9662-E1F8-B2339BC7793B}"/>
              </a:ext>
            </a:extLst>
          </p:cNvPr>
          <p:cNvSpPr txBox="1"/>
          <p:nvPr/>
        </p:nvSpPr>
        <p:spPr>
          <a:xfrm>
            <a:off x="1028700" y="4337119"/>
            <a:ext cx="6584673" cy="369332"/>
          </a:xfrm>
          <a:prstGeom prst="rect">
            <a:avLst/>
          </a:prstGeom>
          <a:noFill/>
        </p:spPr>
        <p:txBody>
          <a:bodyPr wrap="square">
            <a:spAutoFit/>
          </a:bodyPr>
          <a:lstStyle/>
          <a:p>
            <a:r>
              <a:rPr lang="en-US" dirty="0"/>
              <a:t>https://github.com/jsuarezruiz/netmauigraphics-chat-app-challenge</a:t>
            </a:r>
          </a:p>
        </p:txBody>
      </p:sp>
    </p:spTree>
    <p:extLst>
      <p:ext uri="{BB962C8B-B14F-4D97-AF65-F5344CB8AC3E}">
        <p14:creationId xmlns:p14="http://schemas.microsoft.com/office/powerpoint/2010/main" val="3887169062"/>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3971" dirty="0">
                <a:solidFill>
                  <a:schemeClr val="bg1"/>
                </a:solidFill>
              </a:rPr>
              <a:t>DEMO</a:t>
            </a:r>
          </a:p>
        </p:txBody>
      </p:sp>
      <p:sp>
        <p:nvSpPr>
          <p:cNvPr id="5" name="Marcador de texto 4"/>
          <p:cNvSpPr>
            <a:spLocks noGrp="1"/>
          </p:cNvSpPr>
          <p:nvPr>
            <p:ph type="subTitle" idx="1"/>
          </p:nvPr>
        </p:nvSpPr>
        <p:spPr>
          <a:xfrm>
            <a:off x="1047682" y="2907489"/>
            <a:ext cx="7048636" cy="446302"/>
          </a:xfrm>
        </p:spPr>
        <p:txBody>
          <a:bodyPr/>
          <a:lstStyle/>
          <a:p>
            <a:r>
              <a:rPr lang="es-ES" sz="2000" dirty="0">
                <a:solidFill>
                  <a:schemeClr val="bg1"/>
                </a:solidFill>
              </a:rPr>
              <a:t>Vamos a pintar y colorear</a:t>
            </a:r>
          </a:p>
        </p:txBody>
      </p:sp>
    </p:spTree>
    <p:extLst>
      <p:ext uri="{BB962C8B-B14F-4D97-AF65-F5344CB8AC3E}">
        <p14:creationId xmlns:p14="http://schemas.microsoft.com/office/powerpoint/2010/main" val="1843540583"/>
      </p:ext>
    </p:extLst>
  </p:cSld>
  <p:clrMapOvr>
    <a:masterClrMapping/>
  </p:clrMapOvr>
  <p:transition spd="med">
    <p:blinds dir="vert"/>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a:xfrm>
            <a:off x="327657" y="744575"/>
            <a:ext cx="8520600" cy="2052600"/>
          </a:xfrm>
        </p:spPr>
        <p:txBody>
          <a:bodyPr/>
          <a:lstStyle/>
          <a:p>
            <a:r>
              <a:rPr lang="es-ES" sz="3971" dirty="0">
                <a:solidFill>
                  <a:schemeClr val="bg1"/>
                </a:solidFill>
              </a:rPr>
              <a:t>Desktop</a:t>
            </a:r>
          </a:p>
        </p:txBody>
      </p:sp>
      <p:sp>
        <p:nvSpPr>
          <p:cNvPr id="5" name="Marcador de texto 4"/>
          <p:cNvSpPr>
            <a:spLocks noGrp="1"/>
          </p:cNvSpPr>
          <p:nvPr>
            <p:ph type="subTitle" idx="1"/>
          </p:nvPr>
        </p:nvSpPr>
        <p:spPr>
          <a:xfrm>
            <a:off x="1" y="2797176"/>
            <a:ext cx="9070778" cy="446302"/>
          </a:xfrm>
        </p:spPr>
        <p:txBody>
          <a:bodyPr/>
          <a:lstStyle/>
          <a:p>
            <a:r>
              <a:rPr lang="es-ES" sz="2000" dirty="0">
                <a:solidFill>
                  <a:schemeClr val="bg1"/>
                </a:solidFill>
              </a:rPr>
              <a:t>Creando aplicaciones para escritorio</a:t>
            </a:r>
          </a:p>
        </p:txBody>
      </p:sp>
    </p:spTree>
    <p:extLst>
      <p:ext uri="{BB962C8B-B14F-4D97-AF65-F5344CB8AC3E}">
        <p14:creationId xmlns:p14="http://schemas.microsoft.com/office/powerpoint/2010/main" val="86650611"/>
      </p:ext>
    </p:extLst>
  </p:cSld>
  <p:clrMapOvr>
    <a:masterClrMapping/>
  </p:clrMapOvr>
  <p:transition spd="med">
    <p:blinds dir="ver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solidFill>
                  <a:schemeClr val="tx2">
                    <a:lumMod val="95000"/>
                    <a:lumOff val="5000"/>
                  </a:schemeClr>
                </a:solidFill>
              </a:rPr>
              <a:t>S</a:t>
            </a:r>
            <a:r>
              <a:rPr lang="en-US" dirty="0" err="1">
                <a:solidFill>
                  <a:schemeClr val="tx2">
                    <a:lumMod val="95000"/>
                    <a:lumOff val="5000"/>
                  </a:schemeClr>
                </a:solidFill>
              </a:rPr>
              <a:t>oporte</a:t>
            </a:r>
            <a:r>
              <a:rPr lang="en-US" dirty="0">
                <a:solidFill>
                  <a:schemeClr val="tx2">
                    <a:lumMod val="95000"/>
                    <a:lumOff val="5000"/>
                  </a:schemeClr>
                </a:solidFill>
              </a:rPr>
              <a:t> a </a:t>
            </a:r>
            <a:r>
              <a:rPr lang="en-US" dirty="0" err="1">
                <a:solidFill>
                  <a:schemeClr val="tx2">
                    <a:lumMod val="95000"/>
                    <a:lumOff val="5000"/>
                  </a:schemeClr>
                </a:solidFill>
              </a:rPr>
              <a:t>escritorio</a:t>
            </a:r>
            <a:endParaRPr lang="en-US" dirty="0">
              <a:solidFill>
                <a:schemeClr val="tx2">
                  <a:lumMod val="95000"/>
                  <a:lumOff val="5000"/>
                </a:schemeClr>
              </a:solidFill>
            </a:endParaRPr>
          </a:p>
        </p:txBody>
      </p:sp>
      <p:sp>
        <p:nvSpPr>
          <p:cNvPr id="3" name="Content Placeholder 2"/>
          <p:cNvSpPr>
            <a:spLocks noGrp="1"/>
          </p:cNvSpPr>
          <p:nvPr>
            <p:ph idx="1"/>
          </p:nvPr>
        </p:nvSpPr>
        <p:spPr>
          <a:xfrm>
            <a:off x="628650" y="1078299"/>
            <a:ext cx="4668907" cy="3791357"/>
          </a:xfrm>
        </p:spPr>
        <p:txBody>
          <a:bodyPr>
            <a:normAutofit fontScale="85000" lnSpcReduction="20000"/>
          </a:bodyPr>
          <a:lstStyle/>
          <a:p>
            <a:pPr marL="0" indent="0">
              <a:buNone/>
            </a:pPr>
            <a:r>
              <a:rPr lang="es-ES" dirty="0">
                <a:solidFill>
                  <a:schemeClr val="tx2">
                    <a:lumMod val="95000"/>
                    <a:lumOff val="5000"/>
                  </a:schemeClr>
                </a:solidFill>
              </a:rPr>
              <a:t>.NET MAUI también soporta la creación de aplicaciones de escritorio. Con la llegada de .NET 7, una gran parte de las novedades van directamente relacionadas con poder crear mejores aplicaciones de escritorio tanto en Windows como en macOS.</a:t>
            </a:r>
          </a:p>
          <a:p>
            <a:pPr marL="0" indent="0">
              <a:buNone/>
            </a:pPr>
            <a:endParaRPr lang="es-ES" dirty="0">
              <a:solidFill>
                <a:schemeClr val="tx2">
                  <a:lumMod val="95000"/>
                  <a:lumOff val="5000"/>
                </a:schemeClr>
              </a:solidFill>
            </a:endParaRPr>
          </a:p>
          <a:p>
            <a:pPr marL="0" indent="0">
              <a:buNone/>
            </a:pPr>
            <a:r>
              <a:rPr lang="es-ES" dirty="0">
                <a:solidFill>
                  <a:schemeClr val="tx2">
                    <a:lumMod val="95000"/>
                    <a:lumOff val="5000"/>
                  </a:schemeClr>
                </a:solidFill>
              </a:rPr>
              <a:t>Se han añadido novedades como:</a:t>
            </a:r>
          </a:p>
          <a:p>
            <a:pPr>
              <a:buFontTx/>
              <a:buChar char="-"/>
            </a:pPr>
            <a:r>
              <a:rPr lang="es-ES" dirty="0">
                <a:solidFill>
                  <a:schemeClr val="tx2">
                    <a:lumMod val="95000"/>
                    <a:lumOff val="5000"/>
                  </a:schemeClr>
                </a:solidFill>
              </a:rPr>
              <a:t>Poder crear un menú principal de la aplicación.</a:t>
            </a:r>
          </a:p>
          <a:p>
            <a:pPr>
              <a:buFontTx/>
              <a:buChar char="-"/>
            </a:pPr>
            <a:r>
              <a:rPr lang="es-ES" dirty="0">
                <a:solidFill>
                  <a:schemeClr val="tx2">
                    <a:lumMod val="95000"/>
                    <a:lumOff val="5000"/>
                  </a:schemeClr>
                </a:solidFill>
              </a:rPr>
              <a:t>Poder crear </a:t>
            </a:r>
            <a:r>
              <a:rPr lang="es-ES" dirty="0" err="1">
                <a:solidFill>
                  <a:schemeClr val="tx2">
                    <a:lumMod val="95000"/>
                    <a:lumOff val="5000"/>
                  </a:schemeClr>
                </a:solidFill>
              </a:rPr>
              <a:t>menus</a:t>
            </a:r>
            <a:r>
              <a:rPr lang="es-ES" dirty="0">
                <a:solidFill>
                  <a:schemeClr val="tx2">
                    <a:lumMod val="95000"/>
                    <a:lumOff val="5000"/>
                  </a:schemeClr>
                </a:solidFill>
              </a:rPr>
              <a:t> contextuales.</a:t>
            </a:r>
          </a:p>
          <a:p>
            <a:pPr>
              <a:buFontTx/>
              <a:buChar char="-"/>
            </a:pPr>
            <a:r>
              <a:rPr lang="es-ES" dirty="0" err="1">
                <a:solidFill>
                  <a:schemeClr val="tx2">
                    <a:lumMod val="95000"/>
                    <a:lumOff val="5000"/>
                  </a:schemeClr>
                </a:solidFill>
              </a:rPr>
              <a:t>Tooltips</a:t>
            </a:r>
            <a:r>
              <a:rPr lang="es-ES" dirty="0">
                <a:solidFill>
                  <a:schemeClr val="tx2">
                    <a:lumMod val="95000"/>
                    <a:lumOff val="5000"/>
                  </a:schemeClr>
                </a:solidFill>
              </a:rPr>
              <a:t>.</a:t>
            </a:r>
          </a:p>
          <a:p>
            <a:pPr>
              <a:buFontTx/>
              <a:buChar char="-"/>
            </a:pPr>
            <a:r>
              <a:rPr lang="es-ES" dirty="0">
                <a:solidFill>
                  <a:schemeClr val="tx2">
                    <a:lumMod val="95000"/>
                    <a:lumOff val="5000"/>
                  </a:schemeClr>
                </a:solidFill>
              </a:rPr>
              <a:t>Nuevos gestos para detectar movimientos de ratón, etc.</a:t>
            </a:r>
          </a:p>
          <a:p>
            <a:pPr>
              <a:buFontTx/>
              <a:buChar char="-"/>
            </a:pPr>
            <a:r>
              <a:rPr lang="en-US" dirty="0">
                <a:solidFill>
                  <a:schemeClr val="tx2">
                    <a:lumMod val="95000"/>
                    <a:lumOff val="5000"/>
                  </a:schemeClr>
                </a:solidFill>
              </a:rPr>
              <a:t>Etc.</a:t>
            </a:r>
          </a:p>
        </p:txBody>
      </p:sp>
      <p:pic>
        <p:nvPicPr>
          <p:cNvPr id="5" name="Picture 4">
            <a:extLst>
              <a:ext uri="{FF2B5EF4-FFF2-40B4-BE49-F238E27FC236}">
                <a16:creationId xmlns:a16="http://schemas.microsoft.com/office/drawing/2014/main" id="{FD2C7EF3-488A-41E9-86CC-534D758CDC0F}"/>
              </a:ext>
            </a:extLst>
          </p:cNvPr>
          <p:cNvPicPr>
            <a:picLocks noChangeAspect="1"/>
          </p:cNvPicPr>
          <p:nvPr/>
        </p:nvPicPr>
        <p:blipFill>
          <a:blip r:embed="rId3"/>
          <a:stretch>
            <a:fillRect/>
          </a:stretch>
        </p:blipFill>
        <p:spPr>
          <a:xfrm>
            <a:off x="5446643" y="327963"/>
            <a:ext cx="3149609" cy="4696785"/>
          </a:xfrm>
          <a:prstGeom prst="rect">
            <a:avLst/>
          </a:prstGeom>
        </p:spPr>
      </p:pic>
    </p:spTree>
    <p:extLst>
      <p:ext uri="{BB962C8B-B14F-4D97-AF65-F5344CB8AC3E}">
        <p14:creationId xmlns:p14="http://schemas.microsoft.com/office/powerpoint/2010/main" val="1670428646"/>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3971" dirty="0">
                <a:solidFill>
                  <a:schemeClr val="bg1"/>
                </a:solidFill>
              </a:rPr>
              <a:t>DEMO</a:t>
            </a:r>
          </a:p>
        </p:txBody>
      </p:sp>
      <p:sp>
        <p:nvSpPr>
          <p:cNvPr id="5" name="Marcador de texto 4"/>
          <p:cNvSpPr>
            <a:spLocks noGrp="1"/>
          </p:cNvSpPr>
          <p:nvPr>
            <p:ph type="subTitle" idx="1"/>
          </p:nvPr>
        </p:nvSpPr>
        <p:spPr>
          <a:xfrm>
            <a:off x="1047682" y="2907489"/>
            <a:ext cx="7048636" cy="446302"/>
          </a:xfrm>
        </p:spPr>
        <p:txBody>
          <a:bodyPr/>
          <a:lstStyle/>
          <a:p>
            <a:r>
              <a:rPr lang="es-ES" sz="2000" dirty="0">
                <a:solidFill>
                  <a:schemeClr val="bg1"/>
                </a:solidFill>
              </a:rPr>
              <a:t>Aplicaciones de escritorio</a:t>
            </a:r>
          </a:p>
        </p:txBody>
      </p:sp>
    </p:spTree>
    <p:extLst>
      <p:ext uri="{BB962C8B-B14F-4D97-AF65-F5344CB8AC3E}">
        <p14:creationId xmlns:p14="http://schemas.microsoft.com/office/powerpoint/2010/main" val="3126654927"/>
      </p:ext>
    </p:extLst>
  </p:cSld>
  <p:clrMapOvr>
    <a:masterClrMapping/>
  </p:clrMapOvr>
  <p:transition spd="med">
    <p:blinds dir="vert"/>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3971" dirty="0">
                <a:solidFill>
                  <a:schemeClr val="bg1"/>
                </a:solidFill>
              </a:rPr>
              <a:t>Librerías de terceros</a:t>
            </a:r>
          </a:p>
        </p:txBody>
      </p:sp>
      <p:sp>
        <p:nvSpPr>
          <p:cNvPr id="5" name="Marcador de texto 4"/>
          <p:cNvSpPr>
            <a:spLocks noGrp="1"/>
          </p:cNvSpPr>
          <p:nvPr>
            <p:ph type="subTitle" idx="1"/>
          </p:nvPr>
        </p:nvSpPr>
        <p:spPr>
          <a:xfrm>
            <a:off x="311692" y="2797176"/>
            <a:ext cx="9070778" cy="446302"/>
          </a:xfrm>
        </p:spPr>
        <p:txBody>
          <a:bodyPr/>
          <a:lstStyle/>
          <a:p>
            <a:r>
              <a:rPr lang="es-ES" sz="2000" dirty="0">
                <a:solidFill>
                  <a:schemeClr val="bg1"/>
                </a:solidFill>
              </a:rPr>
              <a:t>Plantillas con diseños resolviendo problemas habituales</a:t>
            </a:r>
          </a:p>
        </p:txBody>
      </p:sp>
    </p:spTree>
    <p:extLst>
      <p:ext uri="{BB962C8B-B14F-4D97-AF65-F5344CB8AC3E}">
        <p14:creationId xmlns:p14="http://schemas.microsoft.com/office/powerpoint/2010/main" val="3540662248"/>
      </p:ext>
    </p:extLst>
  </p:cSld>
  <p:clrMapOvr>
    <a:masterClrMapping/>
  </p:clrMapOvr>
  <p:transition spd="med">
    <p:blinds dir="ver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7BFF29-93A5-445E-B15C-E5780A68F560}"/>
              </a:ext>
            </a:extLst>
          </p:cNvPr>
          <p:cNvSpPr>
            <a:spLocks noGrp="1"/>
          </p:cNvSpPr>
          <p:nvPr>
            <p:ph type="title"/>
          </p:nvPr>
        </p:nvSpPr>
        <p:spPr/>
        <p:txBody>
          <a:bodyPr/>
          <a:lstStyle/>
          <a:p>
            <a:r>
              <a:rPr lang="es-ES" dirty="0">
                <a:solidFill>
                  <a:schemeClr val="tx2">
                    <a:lumMod val="95000"/>
                    <a:lumOff val="5000"/>
                  </a:schemeClr>
                </a:solidFill>
              </a:rPr>
              <a:t>Librerías de terceros</a:t>
            </a:r>
          </a:p>
        </p:txBody>
      </p:sp>
      <p:sp>
        <p:nvSpPr>
          <p:cNvPr id="3" name="Marcador de texto 2">
            <a:extLst>
              <a:ext uri="{FF2B5EF4-FFF2-40B4-BE49-F238E27FC236}">
                <a16:creationId xmlns:a16="http://schemas.microsoft.com/office/drawing/2014/main" id="{97C95C39-955F-4B0B-962A-8B839E1F20B3}"/>
              </a:ext>
            </a:extLst>
          </p:cNvPr>
          <p:cNvSpPr>
            <a:spLocks noGrp="1"/>
          </p:cNvSpPr>
          <p:nvPr>
            <p:ph type="body" sz="quarter" idx="10"/>
          </p:nvPr>
        </p:nvSpPr>
        <p:spPr>
          <a:xfrm>
            <a:off x="439793" y="1268016"/>
            <a:ext cx="8263890" cy="1067472"/>
          </a:xfrm>
        </p:spPr>
        <p:txBody>
          <a:bodyPr/>
          <a:lstStyle/>
          <a:p>
            <a:r>
              <a:rPr lang="es-ES" dirty="0">
                <a:solidFill>
                  <a:schemeClr val="tx2">
                    <a:lumMod val="95000"/>
                    <a:lumOff val="5000"/>
                  </a:schemeClr>
                </a:solidFill>
              </a:rPr>
              <a:t>A nivel de librerías de terceros, además de controles, empezamos a tener plantillas con diseños típicos, resolver casos habituales, etc. </a:t>
            </a:r>
          </a:p>
          <a:p>
            <a:pPr marL="342900" indent="-342900">
              <a:buFont typeface="Arial" panose="020B0604020202020204" pitchFamily="34" charset="0"/>
              <a:buChar char="•"/>
            </a:pPr>
            <a:r>
              <a:rPr lang="es-ES" dirty="0">
                <a:solidFill>
                  <a:schemeClr val="tx2">
                    <a:lumMod val="95000"/>
                    <a:lumOff val="5000"/>
                  </a:schemeClr>
                </a:solidFill>
              </a:rPr>
              <a:t>Grial UI Kit</a:t>
            </a:r>
          </a:p>
        </p:txBody>
      </p:sp>
      <p:pic>
        <p:nvPicPr>
          <p:cNvPr id="5" name="Imagen 4" descr="Imagen que contiene interior&#10;&#10;Descripción generada automáticamente">
            <a:extLst>
              <a:ext uri="{FF2B5EF4-FFF2-40B4-BE49-F238E27FC236}">
                <a16:creationId xmlns:a16="http://schemas.microsoft.com/office/drawing/2014/main" id="{436327BF-24E9-4C78-A87E-F214AA5803E5}"/>
              </a:ext>
            </a:extLst>
          </p:cNvPr>
          <p:cNvPicPr>
            <a:picLocks noChangeAspect="1"/>
          </p:cNvPicPr>
          <p:nvPr/>
        </p:nvPicPr>
        <p:blipFill>
          <a:blip r:embed="rId2"/>
          <a:stretch>
            <a:fillRect/>
          </a:stretch>
        </p:blipFill>
        <p:spPr>
          <a:xfrm>
            <a:off x="1829290" y="2344312"/>
            <a:ext cx="5484896" cy="2799188"/>
          </a:xfrm>
          <a:prstGeom prst="rect">
            <a:avLst/>
          </a:prstGeom>
        </p:spPr>
      </p:pic>
    </p:spTree>
    <p:extLst>
      <p:ext uri="{BB962C8B-B14F-4D97-AF65-F5344CB8AC3E}">
        <p14:creationId xmlns:p14="http://schemas.microsoft.com/office/powerpoint/2010/main" val="3821601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3971" dirty="0">
                <a:solidFill>
                  <a:schemeClr val="bg1"/>
                </a:solidFill>
              </a:rPr>
              <a:t>DEMO</a:t>
            </a:r>
          </a:p>
        </p:txBody>
      </p:sp>
      <p:sp>
        <p:nvSpPr>
          <p:cNvPr id="5" name="Marcador de texto 4"/>
          <p:cNvSpPr>
            <a:spLocks noGrp="1"/>
          </p:cNvSpPr>
          <p:nvPr>
            <p:ph type="subTitle" idx="1"/>
          </p:nvPr>
        </p:nvSpPr>
        <p:spPr>
          <a:xfrm>
            <a:off x="1047682" y="2907489"/>
            <a:ext cx="7048636" cy="446302"/>
          </a:xfrm>
        </p:spPr>
        <p:txBody>
          <a:bodyPr/>
          <a:lstStyle/>
          <a:p>
            <a:r>
              <a:rPr lang="es-ES" sz="2000" dirty="0">
                <a:solidFill>
                  <a:schemeClr val="bg1"/>
                </a:solidFill>
              </a:rPr>
              <a:t>Veamos librerías de terceros</a:t>
            </a:r>
          </a:p>
        </p:txBody>
      </p:sp>
    </p:spTree>
    <p:extLst>
      <p:ext uri="{BB962C8B-B14F-4D97-AF65-F5344CB8AC3E}">
        <p14:creationId xmlns:p14="http://schemas.microsoft.com/office/powerpoint/2010/main" val="273533884"/>
      </p:ext>
    </p:extLst>
  </p:cSld>
  <p:clrMapOvr>
    <a:masterClrMapping/>
  </p:clrMapOvr>
  <p:transition spd="med">
    <p:blinds dir="ver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209391" y="304392"/>
            <a:ext cx="8648657" cy="360548"/>
          </a:xfrm>
          <a:prstGeom prst="rect">
            <a:avLst/>
          </a:prstGeom>
        </p:spPr>
        <p:txBody>
          <a:bodyPr vert="horz" wrap="square" lIns="0" tIns="0" rIns="0" bIns="0" rtlCol="0" anchor="t" anchorCtr="0">
            <a:spAutoFit/>
          </a:bodyPr>
          <a:lstStyle>
            <a:lvl1pPr algn="l" defTabSz="914400" rtl="0" eaLnBrk="1" latinLnBrk="0" hangingPunct="1">
              <a:lnSpc>
                <a:spcPct val="105000"/>
              </a:lnSpc>
              <a:spcBef>
                <a:spcPct val="0"/>
              </a:spcBef>
              <a:buNone/>
              <a:defRPr sz="2400" kern="1200" spc="0" baseline="0">
                <a:solidFill>
                  <a:schemeClr val="accent1"/>
                </a:solidFill>
                <a:latin typeface="+mj-lt"/>
                <a:ea typeface="+mj-ea"/>
                <a:cs typeface="+mj-cs"/>
              </a:defRPr>
            </a:lvl1pPr>
          </a:lstStyle>
          <a:p>
            <a:r>
              <a:rPr lang="en-US" dirty="0" err="1">
                <a:solidFill>
                  <a:schemeClr val="tx1">
                    <a:lumMod val="50000"/>
                  </a:schemeClr>
                </a:solidFill>
                <a:latin typeface="Segoe UI" panose="020B0502040204020203" pitchFamily="34" charset="0"/>
                <a:cs typeface="Segoe UI" panose="020B0502040204020203" pitchFamily="34" charset="0"/>
              </a:rPr>
              <a:t>Preguntas</a:t>
            </a:r>
            <a:r>
              <a:rPr lang="en-US" dirty="0">
                <a:solidFill>
                  <a:schemeClr val="tx1">
                    <a:lumMod val="50000"/>
                  </a:schemeClr>
                </a:solidFill>
                <a:latin typeface="Segoe UI" panose="020B0502040204020203" pitchFamily="34" charset="0"/>
                <a:cs typeface="Segoe UI" panose="020B0502040204020203" pitchFamily="34" charset="0"/>
              </a:rPr>
              <a:t> y </a:t>
            </a:r>
            <a:r>
              <a:rPr lang="en-US" dirty="0" err="1">
                <a:solidFill>
                  <a:schemeClr val="tx1">
                    <a:lumMod val="50000"/>
                  </a:schemeClr>
                </a:solidFill>
                <a:latin typeface="Segoe UI" panose="020B0502040204020203" pitchFamily="34" charset="0"/>
                <a:cs typeface="Segoe UI" panose="020B0502040204020203" pitchFamily="34" charset="0"/>
              </a:rPr>
              <a:t>respuestas</a:t>
            </a:r>
            <a:r>
              <a:rPr lang="en-US" dirty="0">
                <a:solidFill>
                  <a:schemeClr val="tx1">
                    <a:lumMod val="50000"/>
                  </a:schemeClr>
                </a:solidFill>
                <a:latin typeface="Segoe UI" panose="020B0502040204020203" pitchFamily="34" charset="0"/>
                <a:cs typeface="Segoe UI" panose="020B0502040204020203" pitchFamily="34" charset="0"/>
              </a:rPr>
              <a:t>.</a:t>
            </a:r>
            <a:endParaRPr lang="ru-RU" dirty="0">
              <a:solidFill>
                <a:schemeClr val="tx1">
                  <a:lumMod val="50000"/>
                </a:schemeClr>
              </a:solidFill>
              <a:latin typeface="Segoe UI" panose="020B0502040204020203" pitchFamily="34" charset="0"/>
              <a:cs typeface="Segoe UI" panose="020B0502040204020203" pitchFamily="34" charset="0"/>
            </a:endParaRPr>
          </a:p>
        </p:txBody>
      </p:sp>
      <p:sp>
        <p:nvSpPr>
          <p:cNvPr id="3" name="Text Placeholder 1"/>
          <p:cNvSpPr>
            <a:spLocks noGrp="1"/>
          </p:cNvSpPr>
          <p:nvPr>
            <p:ph type="body" sz="quarter" idx="20"/>
          </p:nvPr>
        </p:nvSpPr>
        <p:spPr>
          <a:xfrm>
            <a:off x="252135" y="1076540"/>
            <a:ext cx="8594677" cy="631239"/>
          </a:xfrm>
        </p:spPr>
        <p:txBody>
          <a:bodyPr/>
          <a:lstStyle/>
          <a:p>
            <a:pPr algn="ctr"/>
            <a:r>
              <a:rPr lang="en-US" sz="2800" dirty="0">
                <a:solidFill>
                  <a:srgbClr val="FFC000"/>
                </a:solidFill>
                <a:latin typeface="Segoe UI" panose="020B0502040204020203" pitchFamily="34" charset="0"/>
                <a:cs typeface="Segoe UI" panose="020B0502040204020203" pitchFamily="34" charset="0"/>
              </a:rPr>
              <a:t>¿</a:t>
            </a:r>
            <a:r>
              <a:rPr lang="en-US" sz="2800" dirty="0" err="1">
                <a:solidFill>
                  <a:srgbClr val="FFC000"/>
                </a:solidFill>
                <a:latin typeface="Segoe UI" panose="020B0502040204020203" pitchFamily="34" charset="0"/>
                <a:cs typeface="Segoe UI" panose="020B0502040204020203" pitchFamily="34" charset="0"/>
              </a:rPr>
              <a:t>Dudas</a:t>
            </a:r>
            <a:r>
              <a:rPr lang="en-US" sz="2800" dirty="0">
                <a:solidFill>
                  <a:srgbClr val="FFC000"/>
                </a:solidFill>
                <a:latin typeface="Segoe UI" panose="020B0502040204020203" pitchFamily="34" charset="0"/>
                <a:cs typeface="Segoe UI" panose="020B0502040204020203" pitchFamily="34" charset="0"/>
              </a:rPr>
              <a:t>?</a:t>
            </a:r>
            <a:endParaRPr lang="ru-RU" sz="2800" dirty="0">
              <a:solidFill>
                <a:srgbClr val="FFC000"/>
              </a:solidFill>
              <a:latin typeface="Segoe UI" panose="020B0502040204020203" pitchFamily="34" charset="0"/>
              <a:cs typeface="Segoe UI" panose="020B0502040204020203" pitchFamily="34" charset="0"/>
            </a:endParaRPr>
          </a:p>
        </p:txBody>
      </p:sp>
      <p:sp>
        <p:nvSpPr>
          <p:cNvPr id="4" name="Text Placeholder 1"/>
          <p:cNvSpPr txBox="1">
            <a:spLocks/>
          </p:cNvSpPr>
          <p:nvPr/>
        </p:nvSpPr>
        <p:spPr>
          <a:xfrm>
            <a:off x="324132" y="1563781"/>
            <a:ext cx="8445056" cy="2303930"/>
          </a:xfrm>
          <a:prstGeom prst="rect">
            <a:avLst/>
          </a:prstGeom>
        </p:spPr>
        <p:txBody>
          <a:bodyPr vert="horz" lIns="91427" tIns="0" rIns="91427" bIns="45714"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6597" dirty="0">
                <a:solidFill>
                  <a:schemeClr val="accent5"/>
                </a:solidFill>
                <a:latin typeface="Segoe UI" panose="020B0502040204020203" pitchFamily="34" charset="0"/>
                <a:cs typeface="Segoe UI" panose="020B0502040204020203" pitchFamily="34" charset="0"/>
              </a:rPr>
              <a:t>P</a:t>
            </a:r>
            <a:r>
              <a:rPr lang="en-US" sz="8798" dirty="0">
                <a:solidFill>
                  <a:schemeClr val="accent5"/>
                </a:solidFill>
                <a:latin typeface="Segoe UI" panose="020B0502040204020203" pitchFamily="34" charset="0"/>
                <a:cs typeface="Segoe UI" panose="020B0502040204020203" pitchFamily="34" charset="0"/>
              </a:rPr>
              <a:t>&amp;</a:t>
            </a:r>
            <a:r>
              <a:rPr lang="en-US" sz="16597" dirty="0">
                <a:solidFill>
                  <a:schemeClr val="accent5"/>
                </a:solidFill>
                <a:latin typeface="Segoe UI" panose="020B0502040204020203" pitchFamily="34" charset="0"/>
                <a:cs typeface="Segoe UI" panose="020B0502040204020203" pitchFamily="34" charset="0"/>
              </a:rPr>
              <a:t>R</a:t>
            </a:r>
            <a:endParaRPr lang="ru-RU" sz="16597" dirty="0">
              <a:solidFill>
                <a:schemeClr val="accent5"/>
              </a:solidFill>
              <a:latin typeface="Segoe UI" panose="020B0502040204020203" pitchFamily="34" charset="0"/>
              <a:cs typeface="Segoe UI" panose="020B0502040204020203" pitchFamily="34" charset="0"/>
            </a:endParaRPr>
          </a:p>
        </p:txBody>
      </p:sp>
      <p:pic>
        <p:nvPicPr>
          <p:cNvPr id="5" name="Picture 3">
            <a:extLst>
              <a:ext uri="{FF2B5EF4-FFF2-40B4-BE49-F238E27FC236}">
                <a16:creationId xmlns:a16="http://schemas.microsoft.com/office/drawing/2014/main" id="{74B8F011-F536-449F-9037-C8BAD5335B07}"/>
              </a:ext>
            </a:extLst>
          </p:cNvPr>
          <p:cNvPicPr>
            <a:picLocks noChangeAspect="1"/>
          </p:cNvPicPr>
          <p:nvPr/>
        </p:nvPicPr>
        <p:blipFill>
          <a:blip r:embed="rId3"/>
          <a:stretch>
            <a:fillRect/>
          </a:stretch>
        </p:blipFill>
        <p:spPr>
          <a:xfrm>
            <a:off x="0" y="2643187"/>
            <a:ext cx="4286250" cy="2500313"/>
          </a:xfrm>
          <a:prstGeom prst="rect">
            <a:avLst/>
          </a:prstGeom>
        </p:spPr>
      </p:pic>
    </p:spTree>
    <p:extLst>
      <p:ext uri="{BB962C8B-B14F-4D97-AF65-F5344CB8AC3E}">
        <p14:creationId xmlns:p14="http://schemas.microsoft.com/office/powerpoint/2010/main" val="944819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tibilog.files.wordpress.com/2012/11/hands-up.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39392" y="2127268"/>
            <a:ext cx="5265218" cy="301623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txBox="1">
            <a:spLocks/>
          </p:cNvSpPr>
          <p:nvPr/>
        </p:nvSpPr>
        <p:spPr>
          <a:xfrm>
            <a:off x="576287" y="1050189"/>
            <a:ext cx="8228433" cy="895223"/>
          </a:xfrm>
          <a:prstGeom prst="rect">
            <a:avLst/>
          </a:prstGeom>
        </p:spPr>
        <p:txBody>
          <a:bodyPr vert="horz" lIns="91427" tIns="45714" rIns="91427" bIns="45714" rtlCol="0" anchor="ctr">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pPr algn="ctr"/>
            <a:r>
              <a:rPr lang="es-ES_tradnl" sz="5882" spc="-300" dirty="0">
                <a:solidFill>
                  <a:schemeClr val="accent2">
                    <a:lumMod val="75000"/>
                  </a:schemeClr>
                </a:solidFill>
              </a:rPr>
              <a:t>No dudéis en preguntar</a:t>
            </a:r>
          </a:p>
        </p:txBody>
      </p:sp>
    </p:spTree>
    <p:extLst>
      <p:ext uri="{BB962C8B-B14F-4D97-AF65-F5344CB8AC3E}">
        <p14:creationId xmlns:p14="http://schemas.microsoft.com/office/powerpoint/2010/main" val="1707763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447416-7D42-39AE-6034-3D28346EAB80}"/>
              </a:ext>
            </a:extLst>
          </p:cNvPr>
          <p:cNvSpPr>
            <a:spLocks noGrp="1"/>
          </p:cNvSpPr>
          <p:nvPr>
            <p:ph type="body" sz="quarter" idx="21"/>
          </p:nvPr>
        </p:nvSpPr>
        <p:spPr>
          <a:xfrm>
            <a:off x="457200" y="2359234"/>
            <a:ext cx="8229600" cy="425032"/>
          </a:xfrm>
        </p:spPr>
        <p:txBody>
          <a:bodyPr>
            <a:normAutofit fontScale="92500" lnSpcReduction="10000"/>
          </a:bodyPr>
          <a:lstStyle/>
          <a:p>
            <a:pPr marL="0" indent="0" algn="ctr">
              <a:buNone/>
            </a:pPr>
            <a:r>
              <a:rPr lang="en-US" sz="2800" dirty="0">
                <a:solidFill>
                  <a:srgbClr val="BB2636"/>
                </a:solidFill>
              </a:rPr>
              <a:t>http://github.com/jsuarezruiz/dotNetMalaga2022</a:t>
            </a:r>
          </a:p>
        </p:txBody>
      </p:sp>
    </p:spTree>
    <p:extLst>
      <p:ext uri="{BB962C8B-B14F-4D97-AF65-F5344CB8AC3E}">
        <p14:creationId xmlns:p14="http://schemas.microsoft.com/office/powerpoint/2010/main" val="329977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986347" y="1671503"/>
            <a:ext cx="4845953" cy="1754326"/>
          </a:xfrm>
        </p:spPr>
        <p:txBody>
          <a:bodyPr/>
          <a:lstStyle/>
          <a:p>
            <a:r>
              <a:rPr lang="es-ES" sz="6000" dirty="0">
                <a:latin typeface="Segoe UI "/>
              </a:rPr>
              <a:t>¡</a:t>
            </a:r>
            <a:r>
              <a:rPr lang="es-ES" sz="6000" b="1" dirty="0">
                <a:latin typeface="Segoe UI "/>
              </a:rPr>
              <a:t>GRACIAS</a:t>
            </a:r>
            <a:r>
              <a:rPr lang="es-ES" sz="6000" dirty="0">
                <a:latin typeface="Segoe UI "/>
              </a:rPr>
              <a:t> a todos!</a:t>
            </a:r>
          </a:p>
        </p:txBody>
      </p:sp>
      <p:pic>
        <p:nvPicPr>
          <p:cNvPr id="4" name="Imagen 3">
            <a:extLst>
              <a:ext uri="{FF2B5EF4-FFF2-40B4-BE49-F238E27FC236}">
                <a16:creationId xmlns:a16="http://schemas.microsoft.com/office/drawing/2014/main" id="{5FF49F90-3375-454B-BA89-B5A69B09FF5E}"/>
              </a:ext>
            </a:extLst>
          </p:cNvPr>
          <p:cNvPicPr>
            <a:picLocks noChangeAspect="1"/>
          </p:cNvPicPr>
          <p:nvPr/>
        </p:nvPicPr>
        <p:blipFill>
          <a:blip r:embed="rId2"/>
          <a:stretch>
            <a:fillRect/>
          </a:stretch>
        </p:blipFill>
        <p:spPr>
          <a:xfrm>
            <a:off x="311701" y="1025819"/>
            <a:ext cx="3537141" cy="3537141"/>
          </a:xfrm>
          <a:prstGeom prst="rect">
            <a:avLst/>
          </a:prstGeom>
        </p:spPr>
      </p:pic>
    </p:spTree>
    <p:extLst>
      <p:ext uri="{BB962C8B-B14F-4D97-AF65-F5344CB8AC3E}">
        <p14:creationId xmlns:p14="http://schemas.microsoft.com/office/powerpoint/2010/main" val="332394616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61965D6-FFA7-5831-E60C-03D09B5760D6}"/>
              </a:ext>
            </a:extLst>
          </p:cNvPr>
          <p:cNvSpPr/>
          <p:nvPr/>
        </p:nvSpPr>
        <p:spPr>
          <a:xfrm>
            <a:off x="0" y="0"/>
            <a:ext cx="9190298" cy="4054704"/>
          </a:xfrm>
          <a:prstGeom prst="rect">
            <a:avLst/>
          </a:prstGeom>
          <a:gradFill flip="none" rotWithShape="1">
            <a:gsLst>
              <a:gs pos="61000">
                <a:schemeClr val="accent2">
                  <a:alpha val="0"/>
                </a:schemeClr>
              </a:gs>
              <a:gs pos="3000">
                <a:srgbClr val="F5D1A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6E865E00-FC8D-0F67-378B-2C57378873F2}"/>
              </a:ext>
            </a:extLst>
          </p:cNvPr>
          <p:cNvSpPr/>
          <p:nvPr/>
        </p:nvSpPr>
        <p:spPr>
          <a:xfrm>
            <a:off x="-1" y="4033775"/>
            <a:ext cx="9190299" cy="1127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2C0F99A1-5A2F-403F-6FEE-9E54F2CD127D}"/>
              </a:ext>
            </a:extLst>
          </p:cNvPr>
          <p:cNvGrpSpPr/>
          <p:nvPr/>
        </p:nvGrpSpPr>
        <p:grpSpPr>
          <a:xfrm>
            <a:off x="3008960" y="872936"/>
            <a:ext cx="3080541" cy="1892142"/>
            <a:chOff x="3446171" y="1212616"/>
            <a:chExt cx="2441279" cy="1555271"/>
          </a:xfrm>
        </p:grpSpPr>
        <p:sp>
          <p:nvSpPr>
            <p:cNvPr id="23" name="Rectangle 22">
              <a:extLst>
                <a:ext uri="{FF2B5EF4-FFF2-40B4-BE49-F238E27FC236}">
                  <a16:creationId xmlns:a16="http://schemas.microsoft.com/office/drawing/2014/main" id="{CDCEE098-344F-5293-B573-B05410B13105}"/>
                </a:ext>
              </a:extLst>
            </p:cNvPr>
            <p:cNvSpPr/>
            <p:nvPr/>
          </p:nvSpPr>
          <p:spPr>
            <a:xfrm>
              <a:off x="3446172" y="1212616"/>
              <a:ext cx="2441278" cy="15182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30"/>
            <p:cNvSpPr>
              <a:spLocks noEditPoints="1"/>
            </p:cNvSpPr>
            <p:nvPr/>
          </p:nvSpPr>
          <p:spPr bwMode="auto">
            <a:xfrm>
              <a:off x="3446171" y="1212616"/>
              <a:ext cx="2441278" cy="1555271"/>
            </a:xfrm>
            <a:custGeom>
              <a:avLst/>
              <a:gdLst>
                <a:gd name="T0" fmla="*/ 683 w 865"/>
                <a:gd name="T1" fmla="*/ 59 h 550"/>
                <a:gd name="T2" fmla="*/ 628 w 865"/>
                <a:gd name="T3" fmla="*/ 141 h 550"/>
                <a:gd name="T4" fmla="*/ 565 w 865"/>
                <a:gd name="T5" fmla="*/ 61 h 550"/>
                <a:gd name="T6" fmla="*/ 565 w 865"/>
                <a:gd name="T7" fmla="*/ 140 h 550"/>
                <a:gd name="T8" fmla="*/ 0 w 865"/>
                <a:gd name="T9" fmla="*/ 0 h 550"/>
                <a:gd name="T10" fmla="*/ 768 w 865"/>
                <a:gd name="T11" fmla="*/ 162 h 550"/>
                <a:gd name="T12" fmla="*/ 708 w 865"/>
                <a:gd name="T13" fmla="*/ 211 h 550"/>
                <a:gd name="T14" fmla="*/ 745 w 865"/>
                <a:gd name="T15" fmla="*/ 334 h 550"/>
                <a:gd name="T16" fmla="*/ 614 w 865"/>
                <a:gd name="T17" fmla="*/ 64 h 550"/>
                <a:gd name="T18" fmla="*/ 703 w 865"/>
                <a:gd name="T19" fmla="*/ 92 h 550"/>
                <a:gd name="T20" fmla="*/ 621 w 865"/>
                <a:gd name="T21" fmla="*/ 148 h 550"/>
                <a:gd name="T22" fmla="*/ 642 w 865"/>
                <a:gd name="T23" fmla="*/ 281 h 550"/>
                <a:gd name="T24" fmla="*/ 617 w 865"/>
                <a:gd name="T25" fmla="*/ 211 h 550"/>
                <a:gd name="T26" fmla="*/ 691 w 865"/>
                <a:gd name="T27" fmla="*/ 261 h 550"/>
                <a:gd name="T28" fmla="*/ 587 w 865"/>
                <a:gd name="T29" fmla="*/ 95 h 550"/>
                <a:gd name="T30" fmla="*/ 500 w 865"/>
                <a:gd name="T31" fmla="*/ 162 h 550"/>
                <a:gd name="T32" fmla="*/ 373 w 865"/>
                <a:gd name="T33" fmla="*/ 42 h 550"/>
                <a:gd name="T34" fmla="*/ 253 w 865"/>
                <a:gd name="T35" fmla="*/ 317 h 550"/>
                <a:gd name="T36" fmla="*/ 341 w 865"/>
                <a:gd name="T37" fmla="*/ 274 h 550"/>
                <a:gd name="T38" fmla="*/ 258 w 865"/>
                <a:gd name="T39" fmla="*/ 144 h 550"/>
                <a:gd name="T40" fmla="*/ 216 w 865"/>
                <a:gd name="T41" fmla="*/ 140 h 550"/>
                <a:gd name="T42" fmla="*/ 175 w 865"/>
                <a:gd name="T43" fmla="*/ 149 h 550"/>
                <a:gd name="T44" fmla="*/ 149 w 865"/>
                <a:gd name="T45" fmla="*/ 162 h 550"/>
                <a:gd name="T46" fmla="*/ 118 w 865"/>
                <a:gd name="T47" fmla="*/ 191 h 550"/>
                <a:gd name="T48" fmla="*/ 98 w 865"/>
                <a:gd name="T49" fmla="*/ 228 h 550"/>
                <a:gd name="T50" fmla="*/ 42 w 865"/>
                <a:gd name="T51" fmla="*/ 267 h 550"/>
                <a:gd name="T52" fmla="*/ 42 w 865"/>
                <a:gd name="T53" fmla="*/ 267 h 550"/>
                <a:gd name="T54" fmla="*/ 206 w 865"/>
                <a:gd name="T55" fmla="*/ 508 h 550"/>
                <a:gd name="T56" fmla="*/ 42 w 865"/>
                <a:gd name="T57" fmla="*/ 475 h 550"/>
                <a:gd name="T58" fmla="*/ 227 w 865"/>
                <a:gd name="T59" fmla="*/ 492 h 550"/>
                <a:gd name="T60" fmla="*/ 407 w 865"/>
                <a:gd name="T61" fmla="*/ 504 h 550"/>
                <a:gd name="T62" fmla="*/ 330 w 865"/>
                <a:gd name="T63" fmla="*/ 425 h 550"/>
                <a:gd name="T64" fmla="*/ 146 w 865"/>
                <a:gd name="T65" fmla="*/ 438 h 550"/>
                <a:gd name="T66" fmla="*/ 69 w 865"/>
                <a:gd name="T67" fmla="*/ 418 h 550"/>
                <a:gd name="T68" fmla="*/ 253 w 865"/>
                <a:gd name="T69" fmla="*/ 431 h 550"/>
                <a:gd name="T70" fmla="*/ 407 w 865"/>
                <a:gd name="T71" fmla="*/ 431 h 550"/>
                <a:gd name="T72" fmla="*/ 330 w 865"/>
                <a:gd name="T73" fmla="*/ 355 h 550"/>
                <a:gd name="T74" fmla="*/ 146 w 865"/>
                <a:gd name="T75" fmla="*/ 368 h 550"/>
                <a:gd name="T76" fmla="*/ 69 w 865"/>
                <a:gd name="T77" fmla="*/ 348 h 550"/>
                <a:gd name="T78" fmla="*/ 253 w 865"/>
                <a:gd name="T79" fmla="*/ 361 h 550"/>
                <a:gd name="T80" fmla="*/ 407 w 865"/>
                <a:gd name="T81" fmla="*/ 361 h 550"/>
                <a:gd name="T82" fmla="*/ 359 w 865"/>
                <a:gd name="T83" fmla="*/ 266 h 550"/>
                <a:gd name="T84" fmla="*/ 350 w 865"/>
                <a:gd name="T85" fmla="*/ 225 h 550"/>
                <a:gd name="T86" fmla="*/ 328 w 865"/>
                <a:gd name="T87" fmla="*/ 188 h 550"/>
                <a:gd name="T88" fmla="*/ 570 w 865"/>
                <a:gd name="T89" fmla="*/ 292 h 550"/>
                <a:gd name="T90" fmla="*/ 521 w 865"/>
                <a:gd name="T91" fmla="*/ 253 h 550"/>
                <a:gd name="T92" fmla="*/ 608 w 865"/>
                <a:gd name="T93" fmla="*/ 506 h 550"/>
                <a:gd name="T94" fmla="*/ 510 w 865"/>
                <a:gd name="T95" fmla="*/ 398 h 550"/>
                <a:gd name="T96" fmla="*/ 514 w 865"/>
                <a:gd name="T97" fmla="*/ 384 h 550"/>
                <a:gd name="T98" fmla="*/ 720 w 865"/>
                <a:gd name="T99" fmla="*/ 506 h 550"/>
                <a:gd name="T100" fmla="*/ 720 w 865"/>
                <a:gd name="T101" fmla="*/ 497 h 550"/>
                <a:gd name="T102" fmla="*/ 755 w 865"/>
                <a:gd name="T103" fmla="*/ 501 h 550"/>
                <a:gd name="T104" fmla="*/ 779 w 865"/>
                <a:gd name="T105" fmla="*/ 382 h 550"/>
                <a:gd name="T106" fmla="*/ 779 w 865"/>
                <a:gd name="T107" fmla="*/ 391 h 550"/>
                <a:gd name="T108" fmla="*/ 760 w 865"/>
                <a:gd name="T109" fmla="*/ 493 h 550"/>
                <a:gd name="T110" fmla="*/ 780 w 865"/>
                <a:gd name="T111" fmla="*/ 45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5" h="550">
                  <a:moveTo>
                    <a:pt x="656" y="154"/>
                  </a:moveTo>
                  <a:cubicBezTo>
                    <a:pt x="667" y="154"/>
                    <a:pt x="677" y="150"/>
                    <a:pt x="683" y="142"/>
                  </a:cubicBezTo>
                  <a:cubicBezTo>
                    <a:pt x="690" y="133"/>
                    <a:pt x="693" y="122"/>
                    <a:pt x="693" y="107"/>
                  </a:cubicBezTo>
                  <a:cubicBezTo>
                    <a:pt x="693" y="94"/>
                    <a:pt x="693" y="94"/>
                    <a:pt x="693" y="94"/>
                  </a:cubicBezTo>
                  <a:cubicBezTo>
                    <a:pt x="693" y="79"/>
                    <a:pt x="690" y="67"/>
                    <a:pt x="683" y="59"/>
                  </a:cubicBezTo>
                  <a:cubicBezTo>
                    <a:pt x="676" y="51"/>
                    <a:pt x="667" y="46"/>
                    <a:pt x="656" y="46"/>
                  </a:cubicBezTo>
                  <a:cubicBezTo>
                    <a:pt x="644" y="46"/>
                    <a:pt x="635" y="51"/>
                    <a:pt x="628" y="59"/>
                  </a:cubicBezTo>
                  <a:cubicBezTo>
                    <a:pt x="622" y="67"/>
                    <a:pt x="618" y="79"/>
                    <a:pt x="618" y="94"/>
                  </a:cubicBezTo>
                  <a:cubicBezTo>
                    <a:pt x="618" y="107"/>
                    <a:pt x="618" y="107"/>
                    <a:pt x="618" y="107"/>
                  </a:cubicBezTo>
                  <a:cubicBezTo>
                    <a:pt x="618" y="121"/>
                    <a:pt x="622" y="133"/>
                    <a:pt x="628" y="141"/>
                  </a:cubicBezTo>
                  <a:cubicBezTo>
                    <a:pt x="635" y="150"/>
                    <a:pt x="644" y="154"/>
                    <a:pt x="656" y="154"/>
                  </a:cubicBezTo>
                  <a:close/>
                  <a:moveTo>
                    <a:pt x="565" y="140"/>
                  </a:moveTo>
                  <a:cubicBezTo>
                    <a:pt x="572" y="131"/>
                    <a:pt x="576" y="120"/>
                    <a:pt x="576" y="105"/>
                  </a:cubicBezTo>
                  <a:cubicBezTo>
                    <a:pt x="576" y="94"/>
                    <a:pt x="576" y="94"/>
                    <a:pt x="576" y="94"/>
                  </a:cubicBezTo>
                  <a:cubicBezTo>
                    <a:pt x="576" y="80"/>
                    <a:pt x="572" y="69"/>
                    <a:pt x="565" y="61"/>
                  </a:cubicBezTo>
                  <a:cubicBezTo>
                    <a:pt x="557" y="52"/>
                    <a:pt x="547" y="48"/>
                    <a:pt x="534" y="48"/>
                  </a:cubicBezTo>
                  <a:cubicBezTo>
                    <a:pt x="510" y="48"/>
                    <a:pt x="510" y="48"/>
                    <a:pt x="510" y="48"/>
                  </a:cubicBezTo>
                  <a:cubicBezTo>
                    <a:pt x="510" y="153"/>
                    <a:pt x="510" y="153"/>
                    <a:pt x="510" y="153"/>
                  </a:cubicBezTo>
                  <a:cubicBezTo>
                    <a:pt x="534" y="153"/>
                    <a:pt x="534" y="153"/>
                    <a:pt x="534" y="153"/>
                  </a:cubicBezTo>
                  <a:cubicBezTo>
                    <a:pt x="546" y="153"/>
                    <a:pt x="557" y="149"/>
                    <a:pt x="565" y="140"/>
                  </a:cubicBezTo>
                  <a:close/>
                  <a:moveTo>
                    <a:pt x="0" y="0"/>
                  </a:moveTo>
                  <a:cubicBezTo>
                    <a:pt x="0" y="550"/>
                    <a:pt x="0" y="550"/>
                    <a:pt x="0" y="550"/>
                  </a:cubicBezTo>
                  <a:cubicBezTo>
                    <a:pt x="865" y="550"/>
                    <a:pt x="865" y="550"/>
                    <a:pt x="865" y="550"/>
                  </a:cubicBezTo>
                  <a:cubicBezTo>
                    <a:pt x="865" y="0"/>
                    <a:pt x="865" y="0"/>
                    <a:pt x="865" y="0"/>
                  </a:cubicBezTo>
                  <a:lnTo>
                    <a:pt x="0" y="0"/>
                  </a:lnTo>
                  <a:close/>
                  <a:moveTo>
                    <a:pt x="716" y="39"/>
                  </a:moveTo>
                  <a:cubicBezTo>
                    <a:pt x="810" y="39"/>
                    <a:pt x="810" y="39"/>
                    <a:pt x="810" y="39"/>
                  </a:cubicBezTo>
                  <a:cubicBezTo>
                    <a:pt x="810" y="48"/>
                    <a:pt x="810" y="48"/>
                    <a:pt x="810" y="48"/>
                  </a:cubicBezTo>
                  <a:cubicBezTo>
                    <a:pt x="768" y="48"/>
                    <a:pt x="768" y="48"/>
                    <a:pt x="768" y="48"/>
                  </a:cubicBezTo>
                  <a:cubicBezTo>
                    <a:pt x="768" y="162"/>
                    <a:pt x="768" y="162"/>
                    <a:pt x="768" y="162"/>
                  </a:cubicBezTo>
                  <a:cubicBezTo>
                    <a:pt x="758" y="162"/>
                    <a:pt x="758" y="162"/>
                    <a:pt x="758" y="162"/>
                  </a:cubicBezTo>
                  <a:cubicBezTo>
                    <a:pt x="758" y="48"/>
                    <a:pt x="758" y="48"/>
                    <a:pt x="758" y="48"/>
                  </a:cubicBezTo>
                  <a:cubicBezTo>
                    <a:pt x="716" y="48"/>
                    <a:pt x="716" y="48"/>
                    <a:pt x="716" y="48"/>
                  </a:cubicBezTo>
                  <a:lnTo>
                    <a:pt x="716" y="39"/>
                  </a:lnTo>
                  <a:close/>
                  <a:moveTo>
                    <a:pt x="708" y="211"/>
                  </a:moveTo>
                  <a:cubicBezTo>
                    <a:pt x="808" y="211"/>
                    <a:pt x="808" y="211"/>
                    <a:pt x="808" y="211"/>
                  </a:cubicBezTo>
                  <a:cubicBezTo>
                    <a:pt x="808" y="232"/>
                    <a:pt x="808" y="232"/>
                    <a:pt x="808" y="232"/>
                  </a:cubicBezTo>
                  <a:cubicBezTo>
                    <a:pt x="770" y="232"/>
                    <a:pt x="770" y="232"/>
                    <a:pt x="770" y="232"/>
                  </a:cubicBezTo>
                  <a:cubicBezTo>
                    <a:pt x="770" y="334"/>
                    <a:pt x="770" y="334"/>
                    <a:pt x="770" y="334"/>
                  </a:cubicBezTo>
                  <a:cubicBezTo>
                    <a:pt x="745" y="334"/>
                    <a:pt x="745" y="334"/>
                    <a:pt x="745" y="334"/>
                  </a:cubicBezTo>
                  <a:cubicBezTo>
                    <a:pt x="745" y="232"/>
                    <a:pt x="745" y="232"/>
                    <a:pt x="745" y="232"/>
                  </a:cubicBezTo>
                  <a:cubicBezTo>
                    <a:pt x="708" y="232"/>
                    <a:pt x="708" y="232"/>
                    <a:pt x="708" y="232"/>
                  </a:cubicBezTo>
                  <a:lnTo>
                    <a:pt x="708" y="211"/>
                  </a:lnTo>
                  <a:close/>
                  <a:moveTo>
                    <a:pt x="608" y="94"/>
                  </a:moveTo>
                  <a:cubicBezTo>
                    <a:pt x="608" y="83"/>
                    <a:pt x="610" y="73"/>
                    <a:pt x="614" y="64"/>
                  </a:cubicBezTo>
                  <a:cubicBezTo>
                    <a:pt x="618" y="56"/>
                    <a:pt x="623" y="49"/>
                    <a:pt x="631" y="44"/>
                  </a:cubicBezTo>
                  <a:cubicBezTo>
                    <a:pt x="638" y="40"/>
                    <a:pt x="646" y="37"/>
                    <a:pt x="656" y="37"/>
                  </a:cubicBezTo>
                  <a:cubicBezTo>
                    <a:pt x="665" y="37"/>
                    <a:pt x="673" y="40"/>
                    <a:pt x="681" y="44"/>
                  </a:cubicBezTo>
                  <a:cubicBezTo>
                    <a:pt x="688" y="49"/>
                    <a:pt x="693" y="55"/>
                    <a:pt x="697" y="63"/>
                  </a:cubicBezTo>
                  <a:cubicBezTo>
                    <a:pt x="701" y="72"/>
                    <a:pt x="703" y="81"/>
                    <a:pt x="703" y="92"/>
                  </a:cubicBezTo>
                  <a:cubicBezTo>
                    <a:pt x="703" y="107"/>
                    <a:pt x="703" y="107"/>
                    <a:pt x="703" y="107"/>
                  </a:cubicBezTo>
                  <a:cubicBezTo>
                    <a:pt x="703" y="118"/>
                    <a:pt x="701" y="128"/>
                    <a:pt x="698" y="137"/>
                  </a:cubicBezTo>
                  <a:cubicBezTo>
                    <a:pt x="694" y="145"/>
                    <a:pt x="688" y="152"/>
                    <a:pt x="681" y="156"/>
                  </a:cubicBezTo>
                  <a:cubicBezTo>
                    <a:pt x="674" y="161"/>
                    <a:pt x="665" y="163"/>
                    <a:pt x="656" y="163"/>
                  </a:cubicBezTo>
                  <a:cubicBezTo>
                    <a:pt x="641" y="163"/>
                    <a:pt x="630" y="158"/>
                    <a:pt x="621" y="148"/>
                  </a:cubicBezTo>
                  <a:cubicBezTo>
                    <a:pt x="612" y="138"/>
                    <a:pt x="608" y="124"/>
                    <a:pt x="608" y="106"/>
                  </a:cubicBezTo>
                  <a:lnTo>
                    <a:pt x="608" y="94"/>
                  </a:lnTo>
                  <a:close/>
                  <a:moveTo>
                    <a:pt x="691" y="261"/>
                  </a:moveTo>
                  <a:cubicBezTo>
                    <a:pt x="691" y="281"/>
                    <a:pt x="691" y="281"/>
                    <a:pt x="691" y="281"/>
                  </a:cubicBezTo>
                  <a:cubicBezTo>
                    <a:pt x="642" y="281"/>
                    <a:pt x="642" y="281"/>
                    <a:pt x="642" y="281"/>
                  </a:cubicBezTo>
                  <a:cubicBezTo>
                    <a:pt x="642" y="313"/>
                    <a:pt x="642" y="313"/>
                    <a:pt x="642" y="313"/>
                  </a:cubicBezTo>
                  <a:cubicBezTo>
                    <a:pt x="699" y="313"/>
                    <a:pt x="699" y="313"/>
                    <a:pt x="699" y="313"/>
                  </a:cubicBezTo>
                  <a:cubicBezTo>
                    <a:pt x="699" y="334"/>
                    <a:pt x="699" y="334"/>
                    <a:pt x="699" y="334"/>
                  </a:cubicBezTo>
                  <a:cubicBezTo>
                    <a:pt x="617" y="334"/>
                    <a:pt x="617" y="334"/>
                    <a:pt x="617" y="334"/>
                  </a:cubicBezTo>
                  <a:cubicBezTo>
                    <a:pt x="617" y="211"/>
                    <a:pt x="617" y="211"/>
                    <a:pt x="617" y="211"/>
                  </a:cubicBezTo>
                  <a:cubicBezTo>
                    <a:pt x="699" y="211"/>
                    <a:pt x="699" y="211"/>
                    <a:pt x="699" y="211"/>
                  </a:cubicBezTo>
                  <a:cubicBezTo>
                    <a:pt x="699" y="232"/>
                    <a:pt x="699" y="232"/>
                    <a:pt x="699" y="232"/>
                  </a:cubicBezTo>
                  <a:cubicBezTo>
                    <a:pt x="642" y="232"/>
                    <a:pt x="642" y="232"/>
                    <a:pt x="642" y="232"/>
                  </a:cubicBezTo>
                  <a:cubicBezTo>
                    <a:pt x="642" y="261"/>
                    <a:pt x="642" y="261"/>
                    <a:pt x="642" y="261"/>
                  </a:cubicBezTo>
                  <a:lnTo>
                    <a:pt x="691" y="261"/>
                  </a:lnTo>
                  <a:close/>
                  <a:moveTo>
                    <a:pt x="500" y="39"/>
                  </a:moveTo>
                  <a:cubicBezTo>
                    <a:pt x="534" y="39"/>
                    <a:pt x="534" y="39"/>
                    <a:pt x="534" y="39"/>
                  </a:cubicBezTo>
                  <a:cubicBezTo>
                    <a:pt x="544" y="39"/>
                    <a:pt x="553" y="41"/>
                    <a:pt x="561" y="46"/>
                  </a:cubicBezTo>
                  <a:cubicBezTo>
                    <a:pt x="569" y="50"/>
                    <a:pt x="575" y="57"/>
                    <a:pt x="580" y="66"/>
                  </a:cubicBezTo>
                  <a:cubicBezTo>
                    <a:pt x="584" y="74"/>
                    <a:pt x="587" y="84"/>
                    <a:pt x="587" y="95"/>
                  </a:cubicBezTo>
                  <a:cubicBezTo>
                    <a:pt x="587" y="106"/>
                    <a:pt x="587" y="106"/>
                    <a:pt x="587" y="106"/>
                  </a:cubicBezTo>
                  <a:cubicBezTo>
                    <a:pt x="587" y="117"/>
                    <a:pt x="584" y="127"/>
                    <a:pt x="580" y="135"/>
                  </a:cubicBezTo>
                  <a:cubicBezTo>
                    <a:pt x="576" y="144"/>
                    <a:pt x="569" y="150"/>
                    <a:pt x="561" y="155"/>
                  </a:cubicBezTo>
                  <a:cubicBezTo>
                    <a:pt x="553" y="159"/>
                    <a:pt x="544" y="162"/>
                    <a:pt x="534" y="162"/>
                  </a:cubicBezTo>
                  <a:cubicBezTo>
                    <a:pt x="500" y="162"/>
                    <a:pt x="500" y="162"/>
                    <a:pt x="500" y="162"/>
                  </a:cubicBezTo>
                  <a:lnTo>
                    <a:pt x="500" y="39"/>
                  </a:lnTo>
                  <a:close/>
                  <a:moveTo>
                    <a:pt x="407" y="42"/>
                  </a:moveTo>
                  <a:cubicBezTo>
                    <a:pt x="308" y="168"/>
                    <a:pt x="308" y="168"/>
                    <a:pt x="308" y="168"/>
                  </a:cubicBezTo>
                  <a:cubicBezTo>
                    <a:pt x="304" y="165"/>
                    <a:pt x="301" y="163"/>
                    <a:pt x="297" y="161"/>
                  </a:cubicBezTo>
                  <a:cubicBezTo>
                    <a:pt x="373" y="42"/>
                    <a:pt x="373" y="42"/>
                    <a:pt x="373" y="42"/>
                  </a:cubicBezTo>
                  <a:lnTo>
                    <a:pt x="407" y="42"/>
                  </a:lnTo>
                  <a:close/>
                  <a:moveTo>
                    <a:pt x="341" y="274"/>
                  </a:moveTo>
                  <a:cubicBezTo>
                    <a:pt x="341" y="278"/>
                    <a:pt x="341" y="283"/>
                    <a:pt x="340" y="287"/>
                  </a:cubicBezTo>
                  <a:cubicBezTo>
                    <a:pt x="337" y="286"/>
                    <a:pt x="334" y="286"/>
                    <a:pt x="330" y="286"/>
                  </a:cubicBezTo>
                  <a:cubicBezTo>
                    <a:pt x="292" y="286"/>
                    <a:pt x="292" y="317"/>
                    <a:pt x="253" y="317"/>
                  </a:cubicBezTo>
                  <a:cubicBezTo>
                    <a:pt x="215" y="317"/>
                    <a:pt x="215" y="286"/>
                    <a:pt x="176" y="286"/>
                  </a:cubicBezTo>
                  <a:cubicBezTo>
                    <a:pt x="144" y="286"/>
                    <a:pt x="139" y="308"/>
                    <a:pt x="115" y="315"/>
                  </a:cubicBezTo>
                  <a:cubicBezTo>
                    <a:pt x="110" y="302"/>
                    <a:pt x="108" y="288"/>
                    <a:pt x="108" y="274"/>
                  </a:cubicBezTo>
                  <a:cubicBezTo>
                    <a:pt x="108" y="210"/>
                    <a:pt x="160" y="158"/>
                    <a:pt x="224" y="158"/>
                  </a:cubicBezTo>
                  <a:cubicBezTo>
                    <a:pt x="289" y="158"/>
                    <a:pt x="341" y="210"/>
                    <a:pt x="341" y="274"/>
                  </a:cubicBezTo>
                  <a:close/>
                  <a:moveTo>
                    <a:pt x="266" y="113"/>
                  </a:moveTo>
                  <a:cubicBezTo>
                    <a:pt x="284" y="42"/>
                    <a:pt x="284" y="42"/>
                    <a:pt x="284" y="42"/>
                  </a:cubicBezTo>
                  <a:cubicBezTo>
                    <a:pt x="309" y="42"/>
                    <a:pt x="309" y="42"/>
                    <a:pt x="309" y="42"/>
                  </a:cubicBezTo>
                  <a:cubicBezTo>
                    <a:pt x="271" y="148"/>
                    <a:pt x="271" y="148"/>
                    <a:pt x="271" y="148"/>
                  </a:cubicBezTo>
                  <a:cubicBezTo>
                    <a:pt x="267" y="146"/>
                    <a:pt x="262" y="145"/>
                    <a:pt x="258" y="144"/>
                  </a:cubicBezTo>
                  <a:lnTo>
                    <a:pt x="266" y="113"/>
                  </a:lnTo>
                  <a:close/>
                  <a:moveTo>
                    <a:pt x="233" y="42"/>
                  </a:moveTo>
                  <a:cubicBezTo>
                    <a:pt x="229" y="139"/>
                    <a:pt x="229" y="139"/>
                    <a:pt x="229" y="139"/>
                  </a:cubicBezTo>
                  <a:cubicBezTo>
                    <a:pt x="228" y="139"/>
                    <a:pt x="226" y="139"/>
                    <a:pt x="224" y="139"/>
                  </a:cubicBezTo>
                  <a:cubicBezTo>
                    <a:pt x="222" y="139"/>
                    <a:pt x="219" y="139"/>
                    <a:pt x="216" y="140"/>
                  </a:cubicBezTo>
                  <a:cubicBezTo>
                    <a:pt x="210" y="42"/>
                    <a:pt x="210" y="42"/>
                    <a:pt x="210" y="42"/>
                  </a:cubicBezTo>
                  <a:lnTo>
                    <a:pt x="233" y="42"/>
                  </a:lnTo>
                  <a:close/>
                  <a:moveTo>
                    <a:pt x="158" y="42"/>
                  </a:moveTo>
                  <a:cubicBezTo>
                    <a:pt x="187" y="144"/>
                    <a:pt x="187" y="144"/>
                    <a:pt x="187" y="144"/>
                  </a:cubicBezTo>
                  <a:cubicBezTo>
                    <a:pt x="183" y="146"/>
                    <a:pt x="179" y="147"/>
                    <a:pt x="175" y="149"/>
                  </a:cubicBezTo>
                  <a:cubicBezTo>
                    <a:pt x="133" y="42"/>
                    <a:pt x="133" y="42"/>
                    <a:pt x="133" y="42"/>
                  </a:cubicBezTo>
                  <a:lnTo>
                    <a:pt x="158" y="42"/>
                  </a:lnTo>
                  <a:close/>
                  <a:moveTo>
                    <a:pt x="42" y="42"/>
                  </a:moveTo>
                  <a:cubicBezTo>
                    <a:pt x="68" y="42"/>
                    <a:pt x="68" y="42"/>
                    <a:pt x="68" y="42"/>
                  </a:cubicBezTo>
                  <a:cubicBezTo>
                    <a:pt x="149" y="162"/>
                    <a:pt x="149" y="162"/>
                    <a:pt x="149" y="162"/>
                  </a:cubicBezTo>
                  <a:cubicBezTo>
                    <a:pt x="146" y="165"/>
                    <a:pt x="142" y="167"/>
                    <a:pt x="139" y="170"/>
                  </a:cubicBezTo>
                  <a:cubicBezTo>
                    <a:pt x="42" y="52"/>
                    <a:pt x="42" y="52"/>
                    <a:pt x="42" y="52"/>
                  </a:cubicBezTo>
                  <a:lnTo>
                    <a:pt x="42" y="42"/>
                  </a:lnTo>
                  <a:close/>
                  <a:moveTo>
                    <a:pt x="42" y="131"/>
                  </a:moveTo>
                  <a:cubicBezTo>
                    <a:pt x="118" y="191"/>
                    <a:pt x="118" y="191"/>
                    <a:pt x="118" y="191"/>
                  </a:cubicBezTo>
                  <a:cubicBezTo>
                    <a:pt x="116" y="194"/>
                    <a:pt x="113" y="198"/>
                    <a:pt x="111" y="202"/>
                  </a:cubicBezTo>
                  <a:cubicBezTo>
                    <a:pt x="42" y="158"/>
                    <a:pt x="42" y="158"/>
                    <a:pt x="42" y="158"/>
                  </a:cubicBezTo>
                  <a:lnTo>
                    <a:pt x="42" y="131"/>
                  </a:lnTo>
                  <a:close/>
                  <a:moveTo>
                    <a:pt x="42" y="207"/>
                  </a:moveTo>
                  <a:cubicBezTo>
                    <a:pt x="98" y="228"/>
                    <a:pt x="98" y="228"/>
                    <a:pt x="98" y="228"/>
                  </a:cubicBezTo>
                  <a:cubicBezTo>
                    <a:pt x="96" y="232"/>
                    <a:pt x="95" y="236"/>
                    <a:pt x="94" y="241"/>
                  </a:cubicBezTo>
                  <a:cubicBezTo>
                    <a:pt x="64" y="233"/>
                    <a:pt x="64" y="233"/>
                    <a:pt x="64" y="233"/>
                  </a:cubicBezTo>
                  <a:cubicBezTo>
                    <a:pt x="42" y="228"/>
                    <a:pt x="42" y="228"/>
                    <a:pt x="42" y="228"/>
                  </a:cubicBezTo>
                  <a:lnTo>
                    <a:pt x="42" y="207"/>
                  </a:lnTo>
                  <a:close/>
                  <a:moveTo>
                    <a:pt x="42" y="267"/>
                  </a:moveTo>
                  <a:cubicBezTo>
                    <a:pt x="90" y="269"/>
                    <a:pt x="90" y="269"/>
                    <a:pt x="90" y="269"/>
                  </a:cubicBezTo>
                  <a:cubicBezTo>
                    <a:pt x="89" y="271"/>
                    <a:pt x="89" y="273"/>
                    <a:pt x="89" y="274"/>
                  </a:cubicBezTo>
                  <a:cubicBezTo>
                    <a:pt x="89" y="277"/>
                    <a:pt x="90" y="280"/>
                    <a:pt x="90" y="282"/>
                  </a:cubicBezTo>
                  <a:cubicBezTo>
                    <a:pt x="42" y="285"/>
                    <a:pt x="42" y="285"/>
                    <a:pt x="42" y="285"/>
                  </a:cubicBezTo>
                  <a:lnTo>
                    <a:pt x="42" y="267"/>
                  </a:lnTo>
                  <a:close/>
                  <a:moveTo>
                    <a:pt x="407" y="508"/>
                  </a:moveTo>
                  <a:cubicBezTo>
                    <a:pt x="359" y="508"/>
                    <a:pt x="359" y="508"/>
                    <a:pt x="359" y="508"/>
                  </a:cubicBezTo>
                  <a:cubicBezTo>
                    <a:pt x="352" y="502"/>
                    <a:pt x="346" y="499"/>
                    <a:pt x="334" y="499"/>
                  </a:cubicBezTo>
                  <a:cubicBezTo>
                    <a:pt x="322" y="499"/>
                    <a:pt x="315" y="502"/>
                    <a:pt x="309" y="508"/>
                  </a:cubicBezTo>
                  <a:cubicBezTo>
                    <a:pt x="206" y="508"/>
                    <a:pt x="206" y="508"/>
                    <a:pt x="206" y="508"/>
                  </a:cubicBezTo>
                  <a:cubicBezTo>
                    <a:pt x="199" y="502"/>
                    <a:pt x="192" y="499"/>
                    <a:pt x="180" y="499"/>
                  </a:cubicBezTo>
                  <a:cubicBezTo>
                    <a:pt x="169" y="499"/>
                    <a:pt x="162" y="502"/>
                    <a:pt x="155" y="508"/>
                  </a:cubicBezTo>
                  <a:cubicBezTo>
                    <a:pt x="52" y="508"/>
                    <a:pt x="52" y="508"/>
                    <a:pt x="52" y="508"/>
                  </a:cubicBezTo>
                  <a:cubicBezTo>
                    <a:pt x="49" y="505"/>
                    <a:pt x="46" y="503"/>
                    <a:pt x="42" y="501"/>
                  </a:cubicBezTo>
                  <a:cubicBezTo>
                    <a:pt x="42" y="475"/>
                    <a:pt x="42" y="475"/>
                    <a:pt x="42" y="475"/>
                  </a:cubicBezTo>
                  <a:cubicBezTo>
                    <a:pt x="56" y="478"/>
                    <a:pt x="66" y="485"/>
                    <a:pt x="73" y="492"/>
                  </a:cubicBezTo>
                  <a:cubicBezTo>
                    <a:pt x="83" y="499"/>
                    <a:pt x="89" y="504"/>
                    <a:pt x="104" y="504"/>
                  </a:cubicBezTo>
                  <a:cubicBezTo>
                    <a:pt x="118" y="504"/>
                    <a:pt x="125" y="499"/>
                    <a:pt x="134" y="492"/>
                  </a:cubicBezTo>
                  <a:cubicBezTo>
                    <a:pt x="144" y="483"/>
                    <a:pt x="157" y="473"/>
                    <a:pt x="180" y="473"/>
                  </a:cubicBezTo>
                  <a:cubicBezTo>
                    <a:pt x="204" y="473"/>
                    <a:pt x="217" y="483"/>
                    <a:pt x="227" y="492"/>
                  </a:cubicBezTo>
                  <a:cubicBezTo>
                    <a:pt x="236" y="499"/>
                    <a:pt x="243" y="504"/>
                    <a:pt x="257" y="504"/>
                  </a:cubicBezTo>
                  <a:cubicBezTo>
                    <a:pt x="272" y="504"/>
                    <a:pt x="278" y="499"/>
                    <a:pt x="288" y="492"/>
                  </a:cubicBezTo>
                  <a:cubicBezTo>
                    <a:pt x="298" y="483"/>
                    <a:pt x="310" y="473"/>
                    <a:pt x="334" y="473"/>
                  </a:cubicBezTo>
                  <a:cubicBezTo>
                    <a:pt x="358" y="473"/>
                    <a:pt x="370" y="483"/>
                    <a:pt x="380" y="492"/>
                  </a:cubicBezTo>
                  <a:cubicBezTo>
                    <a:pt x="389" y="498"/>
                    <a:pt x="395" y="503"/>
                    <a:pt x="407" y="504"/>
                  </a:cubicBezTo>
                  <a:lnTo>
                    <a:pt x="407" y="508"/>
                  </a:lnTo>
                  <a:close/>
                  <a:moveTo>
                    <a:pt x="407" y="457"/>
                  </a:moveTo>
                  <a:cubicBezTo>
                    <a:pt x="407" y="457"/>
                    <a:pt x="407" y="457"/>
                    <a:pt x="407" y="457"/>
                  </a:cubicBezTo>
                  <a:cubicBezTo>
                    <a:pt x="383" y="457"/>
                    <a:pt x="370" y="446"/>
                    <a:pt x="360" y="438"/>
                  </a:cubicBezTo>
                  <a:cubicBezTo>
                    <a:pt x="351" y="431"/>
                    <a:pt x="345" y="425"/>
                    <a:pt x="330" y="425"/>
                  </a:cubicBezTo>
                  <a:cubicBezTo>
                    <a:pt x="315" y="425"/>
                    <a:pt x="309" y="431"/>
                    <a:pt x="300" y="438"/>
                  </a:cubicBezTo>
                  <a:cubicBezTo>
                    <a:pt x="290" y="446"/>
                    <a:pt x="277" y="457"/>
                    <a:pt x="253" y="457"/>
                  </a:cubicBezTo>
                  <a:cubicBezTo>
                    <a:pt x="229" y="457"/>
                    <a:pt x="217" y="446"/>
                    <a:pt x="207" y="438"/>
                  </a:cubicBezTo>
                  <a:cubicBezTo>
                    <a:pt x="198" y="431"/>
                    <a:pt x="191" y="425"/>
                    <a:pt x="176" y="425"/>
                  </a:cubicBezTo>
                  <a:cubicBezTo>
                    <a:pt x="162" y="425"/>
                    <a:pt x="155" y="431"/>
                    <a:pt x="146" y="438"/>
                  </a:cubicBezTo>
                  <a:cubicBezTo>
                    <a:pt x="136" y="446"/>
                    <a:pt x="123" y="457"/>
                    <a:pt x="100" y="457"/>
                  </a:cubicBezTo>
                  <a:cubicBezTo>
                    <a:pt x="76" y="457"/>
                    <a:pt x="63" y="446"/>
                    <a:pt x="53" y="438"/>
                  </a:cubicBezTo>
                  <a:cubicBezTo>
                    <a:pt x="49" y="435"/>
                    <a:pt x="46" y="432"/>
                    <a:pt x="42" y="430"/>
                  </a:cubicBezTo>
                  <a:cubicBezTo>
                    <a:pt x="42" y="402"/>
                    <a:pt x="42" y="402"/>
                    <a:pt x="42" y="402"/>
                  </a:cubicBezTo>
                  <a:cubicBezTo>
                    <a:pt x="54" y="406"/>
                    <a:pt x="62" y="413"/>
                    <a:pt x="69" y="418"/>
                  </a:cubicBezTo>
                  <a:cubicBezTo>
                    <a:pt x="79" y="426"/>
                    <a:pt x="85" y="431"/>
                    <a:pt x="100" y="431"/>
                  </a:cubicBezTo>
                  <a:cubicBezTo>
                    <a:pt x="114" y="431"/>
                    <a:pt x="121" y="426"/>
                    <a:pt x="130" y="418"/>
                  </a:cubicBezTo>
                  <a:cubicBezTo>
                    <a:pt x="140" y="410"/>
                    <a:pt x="153" y="400"/>
                    <a:pt x="176" y="400"/>
                  </a:cubicBezTo>
                  <a:cubicBezTo>
                    <a:pt x="200" y="400"/>
                    <a:pt x="213" y="410"/>
                    <a:pt x="223" y="418"/>
                  </a:cubicBezTo>
                  <a:cubicBezTo>
                    <a:pt x="232" y="426"/>
                    <a:pt x="239" y="431"/>
                    <a:pt x="253" y="431"/>
                  </a:cubicBezTo>
                  <a:cubicBezTo>
                    <a:pt x="268" y="431"/>
                    <a:pt x="274" y="426"/>
                    <a:pt x="284" y="418"/>
                  </a:cubicBezTo>
                  <a:cubicBezTo>
                    <a:pt x="294" y="410"/>
                    <a:pt x="306" y="400"/>
                    <a:pt x="330" y="400"/>
                  </a:cubicBezTo>
                  <a:cubicBezTo>
                    <a:pt x="354" y="400"/>
                    <a:pt x="366" y="410"/>
                    <a:pt x="376" y="418"/>
                  </a:cubicBezTo>
                  <a:cubicBezTo>
                    <a:pt x="385" y="426"/>
                    <a:pt x="392" y="431"/>
                    <a:pt x="407" y="431"/>
                  </a:cubicBezTo>
                  <a:cubicBezTo>
                    <a:pt x="407" y="431"/>
                    <a:pt x="407" y="431"/>
                    <a:pt x="407" y="431"/>
                  </a:cubicBezTo>
                  <a:lnTo>
                    <a:pt x="407" y="457"/>
                  </a:lnTo>
                  <a:close/>
                  <a:moveTo>
                    <a:pt x="407" y="386"/>
                  </a:moveTo>
                  <a:cubicBezTo>
                    <a:pt x="407" y="386"/>
                    <a:pt x="407" y="386"/>
                    <a:pt x="407" y="386"/>
                  </a:cubicBezTo>
                  <a:cubicBezTo>
                    <a:pt x="383" y="386"/>
                    <a:pt x="370" y="376"/>
                    <a:pt x="360" y="368"/>
                  </a:cubicBezTo>
                  <a:cubicBezTo>
                    <a:pt x="351" y="361"/>
                    <a:pt x="345" y="355"/>
                    <a:pt x="330" y="355"/>
                  </a:cubicBezTo>
                  <a:cubicBezTo>
                    <a:pt x="315" y="355"/>
                    <a:pt x="309" y="361"/>
                    <a:pt x="300" y="368"/>
                  </a:cubicBezTo>
                  <a:cubicBezTo>
                    <a:pt x="290" y="376"/>
                    <a:pt x="277" y="386"/>
                    <a:pt x="253" y="386"/>
                  </a:cubicBezTo>
                  <a:cubicBezTo>
                    <a:pt x="229" y="386"/>
                    <a:pt x="217" y="376"/>
                    <a:pt x="207" y="368"/>
                  </a:cubicBezTo>
                  <a:cubicBezTo>
                    <a:pt x="198" y="361"/>
                    <a:pt x="191" y="355"/>
                    <a:pt x="176" y="355"/>
                  </a:cubicBezTo>
                  <a:cubicBezTo>
                    <a:pt x="162" y="355"/>
                    <a:pt x="155" y="361"/>
                    <a:pt x="146" y="368"/>
                  </a:cubicBezTo>
                  <a:cubicBezTo>
                    <a:pt x="136" y="376"/>
                    <a:pt x="123" y="386"/>
                    <a:pt x="100" y="386"/>
                  </a:cubicBezTo>
                  <a:cubicBezTo>
                    <a:pt x="76" y="386"/>
                    <a:pt x="63" y="376"/>
                    <a:pt x="53" y="368"/>
                  </a:cubicBezTo>
                  <a:cubicBezTo>
                    <a:pt x="49" y="365"/>
                    <a:pt x="46" y="362"/>
                    <a:pt x="42" y="360"/>
                  </a:cubicBezTo>
                  <a:cubicBezTo>
                    <a:pt x="42" y="332"/>
                    <a:pt x="42" y="332"/>
                    <a:pt x="42" y="332"/>
                  </a:cubicBezTo>
                  <a:cubicBezTo>
                    <a:pt x="54" y="336"/>
                    <a:pt x="62" y="342"/>
                    <a:pt x="69" y="348"/>
                  </a:cubicBezTo>
                  <a:cubicBezTo>
                    <a:pt x="79" y="355"/>
                    <a:pt x="85" y="361"/>
                    <a:pt x="100" y="361"/>
                  </a:cubicBezTo>
                  <a:cubicBezTo>
                    <a:pt x="114" y="361"/>
                    <a:pt x="121" y="355"/>
                    <a:pt x="130" y="348"/>
                  </a:cubicBezTo>
                  <a:cubicBezTo>
                    <a:pt x="140" y="340"/>
                    <a:pt x="153" y="330"/>
                    <a:pt x="176" y="330"/>
                  </a:cubicBezTo>
                  <a:cubicBezTo>
                    <a:pt x="200" y="330"/>
                    <a:pt x="213" y="340"/>
                    <a:pt x="223" y="348"/>
                  </a:cubicBezTo>
                  <a:cubicBezTo>
                    <a:pt x="232" y="355"/>
                    <a:pt x="239" y="361"/>
                    <a:pt x="253" y="361"/>
                  </a:cubicBezTo>
                  <a:cubicBezTo>
                    <a:pt x="268" y="361"/>
                    <a:pt x="274" y="355"/>
                    <a:pt x="284" y="348"/>
                  </a:cubicBezTo>
                  <a:cubicBezTo>
                    <a:pt x="294" y="340"/>
                    <a:pt x="306" y="330"/>
                    <a:pt x="330" y="330"/>
                  </a:cubicBezTo>
                  <a:cubicBezTo>
                    <a:pt x="354" y="330"/>
                    <a:pt x="366" y="340"/>
                    <a:pt x="376" y="348"/>
                  </a:cubicBezTo>
                  <a:cubicBezTo>
                    <a:pt x="385" y="355"/>
                    <a:pt x="392" y="361"/>
                    <a:pt x="407" y="361"/>
                  </a:cubicBezTo>
                  <a:cubicBezTo>
                    <a:pt x="407" y="361"/>
                    <a:pt x="407" y="361"/>
                    <a:pt x="407" y="361"/>
                  </a:cubicBezTo>
                  <a:lnTo>
                    <a:pt x="407" y="386"/>
                  </a:lnTo>
                  <a:close/>
                  <a:moveTo>
                    <a:pt x="407" y="281"/>
                  </a:moveTo>
                  <a:cubicBezTo>
                    <a:pt x="359" y="279"/>
                    <a:pt x="359" y="279"/>
                    <a:pt x="359" y="279"/>
                  </a:cubicBezTo>
                  <a:cubicBezTo>
                    <a:pt x="359" y="277"/>
                    <a:pt x="359" y="276"/>
                    <a:pt x="359" y="274"/>
                  </a:cubicBezTo>
                  <a:cubicBezTo>
                    <a:pt x="359" y="271"/>
                    <a:pt x="359" y="269"/>
                    <a:pt x="359" y="266"/>
                  </a:cubicBezTo>
                  <a:cubicBezTo>
                    <a:pt x="407" y="263"/>
                    <a:pt x="407" y="263"/>
                    <a:pt x="407" y="263"/>
                  </a:cubicBezTo>
                  <a:lnTo>
                    <a:pt x="407" y="281"/>
                  </a:lnTo>
                  <a:close/>
                  <a:moveTo>
                    <a:pt x="407" y="222"/>
                  </a:moveTo>
                  <a:cubicBezTo>
                    <a:pt x="354" y="237"/>
                    <a:pt x="354" y="237"/>
                    <a:pt x="354" y="237"/>
                  </a:cubicBezTo>
                  <a:cubicBezTo>
                    <a:pt x="353" y="233"/>
                    <a:pt x="351" y="229"/>
                    <a:pt x="350" y="225"/>
                  </a:cubicBezTo>
                  <a:cubicBezTo>
                    <a:pt x="407" y="202"/>
                    <a:pt x="407" y="202"/>
                    <a:pt x="407" y="202"/>
                  </a:cubicBezTo>
                  <a:lnTo>
                    <a:pt x="407" y="222"/>
                  </a:lnTo>
                  <a:close/>
                  <a:moveTo>
                    <a:pt x="407" y="152"/>
                  </a:moveTo>
                  <a:cubicBezTo>
                    <a:pt x="336" y="199"/>
                    <a:pt x="336" y="199"/>
                    <a:pt x="336" y="199"/>
                  </a:cubicBezTo>
                  <a:cubicBezTo>
                    <a:pt x="334" y="195"/>
                    <a:pt x="331" y="192"/>
                    <a:pt x="328" y="188"/>
                  </a:cubicBezTo>
                  <a:cubicBezTo>
                    <a:pt x="407" y="124"/>
                    <a:pt x="407" y="124"/>
                    <a:pt x="407" y="124"/>
                  </a:cubicBezTo>
                  <a:lnTo>
                    <a:pt x="407" y="152"/>
                  </a:lnTo>
                  <a:close/>
                  <a:moveTo>
                    <a:pt x="495" y="211"/>
                  </a:moveTo>
                  <a:cubicBezTo>
                    <a:pt x="521" y="211"/>
                    <a:pt x="521" y="211"/>
                    <a:pt x="521" y="211"/>
                  </a:cubicBezTo>
                  <a:cubicBezTo>
                    <a:pt x="570" y="292"/>
                    <a:pt x="570" y="292"/>
                    <a:pt x="570" y="292"/>
                  </a:cubicBezTo>
                  <a:cubicBezTo>
                    <a:pt x="570" y="211"/>
                    <a:pt x="570" y="211"/>
                    <a:pt x="570" y="211"/>
                  </a:cubicBezTo>
                  <a:cubicBezTo>
                    <a:pt x="595" y="211"/>
                    <a:pt x="595" y="211"/>
                    <a:pt x="595" y="211"/>
                  </a:cubicBezTo>
                  <a:cubicBezTo>
                    <a:pt x="595" y="334"/>
                    <a:pt x="595" y="334"/>
                    <a:pt x="595" y="334"/>
                  </a:cubicBezTo>
                  <a:cubicBezTo>
                    <a:pt x="570" y="334"/>
                    <a:pt x="570" y="334"/>
                    <a:pt x="570" y="334"/>
                  </a:cubicBezTo>
                  <a:cubicBezTo>
                    <a:pt x="521" y="253"/>
                    <a:pt x="521" y="253"/>
                    <a:pt x="521" y="253"/>
                  </a:cubicBezTo>
                  <a:cubicBezTo>
                    <a:pt x="521" y="334"/>
                    <a:pt x="521" y="334"/>
                    <a:pt x="521" y="334"/>
                  </a:cubicBezTo>
                  <a:cubicBezTo>
                    <a:pt x="495" y="334"/>
                    <a:pt x="495" y="334"/>
                    <a:pt x="495" y="334"/>
                  </a:cubicBezTo>
                  <a:lnTo>
                    <a:pt x="495" y="211"/>
                  </a:lnTo>
                  <a:close/>
                  <a:moveTo>
                    <a:pt x="618" y="506"/>
                  </a:moveTo>
                  <a:cubicBezTo>
                    <a:pt x="608" y="506"/>
                    <a:pt x="608" y="506"/>
                    <a:pt x="608" y="506"/>
                  </a:cubicBezTo>
                  <a:cubicBezTo>
                    <a:pt x="608" y="453"/>
                    <a:pt x="608" y="453"/>
                    <a:pt x="608" y="453"/>
                  </a:cubicBezTo>
                  <a:cubicBezTo>
                    <a:pt x="609" y="398"/>
                    <a:pt x="609" y="398"/>
                    <a:pt x="609" y="398"/>
                  </a:cubicBezTo>
                  <a:cubicBezTo>
                    <a:pt x="563" y="506"/>
                    <a:pt x="563" y="506"/>
                    <a:pt x="563" y="506"/>
                  </a:cubicBezTo>
                  <a:cubicBezTo>
                    <a:pt x="555" y="506"/>
                    <a:pt x="555" y="506"/>
                    <a:pt x="555" y="506"/>
                  </a:cubicBezTo>
                  <a:cubicBezTo>
                    <a:pt x="510" y="398"/>
                    <a:pt x="510" y="398"/>
                    <a:pt x="510" y="398"/>
                  </a:cubicBezTo>
                  <a:cubicBezTo>
                    <a:pt x="510" y="452"/>
                    <a:pt x="510" y="452"/>
                    <a:pt x="510" y="452"/>
                  </a:cubicBezTo>
                  <a:cubicBezTo>
                    <a:pt x="510" y="506"/>
                    <a:pt x="510" y="506"/>
                    <a:pt x="510" y="506"/>
                  </a:cubicBezTo>
                  <a:cubicBezTo>
                    <a:pt x="500" y="506"/>
                    <a:pt x="500" y="506"/>
                    <a:pt x="500" y="506"/>
                  </a:cubicBezTo>
                  <a:cubicBezTo>
                    <a:pt x="500" y="384"/>
                    <a:pt x="500" y="384"/>
                    <a:pt x="500" y="384"/>
                  </a:cubicBezTo>
                  <a:cubicBezTo>
                    <a:pt x="514" y="384"/>
                    <a:pt x="514" y="384"/>
                    <a:pt x="514" y="384"/>
                  </a:cubicBezTo>
                  <a:cubicBezTo>
                    <a:pt x="559" y="492"/>
                    <a:pt x="559" y="492"/>
                    <a:pt x="559" y="492"/>
                  </a:cubicBezTo>
                  <a:cubicBezTo>
                    <a:pt x="604" y="384"/>
                    <a:pt x="604" y="384"/>
                    <a:pt x="604" y="384"/>
                  </a:cubicBezTo>
                  <a:cubicBezTo>
                    <a:pt x="618" y="384"/>
                    <a:pt x="618" y="384"/>
                    <a:pt x="618" y="384"/>
                  </a:cubicBezTo>
                  <a:lnTo>
                    <a:pt x="618" y="506"/>
                  </a:lnTo>
                  <a:close/>
                  <a:moveTo>
                    <a:pt x="720" y="506"/>
                  </a:moveTo>
                  <a:cubicBezTo>
                    <a:pt x="649" y="506"/>
                    <a:pt x="649" y="506"/>
                    <a:pt x="649" y="506"/>
                  </a:cubicBezTo>
                  <a:cubicBezTo>
                    <a:pt x="649" y="384"/>
                    <a:pt x="649" y="384"/>
                    <a:pt x="649" y="384"/>
                  </a:cubicBezTo>
                  <a:cubicBezTo>
                    <a:pt x="660" y="384"/>
                    <a:pt x="660" y="384"/>
                    <a:pt x="660" y="384"/>
                  </a:cubicBezTo>
                  <a:cubicBezTo>
                    <a:pt x="660" y="497"/>
                    <a:pt x="660" y="497"/>
                    <a:pt x="660" y="497"/>
                  </a:cubicBezTo>
                  <a:cubicBezTo>
                    <a:pt x="720" y="497"/>
                    <a:pt x="720" y="497"/>
                    <a:pt x="720" y="497"/>
                  </a:cubicBezTo>
                  <a:lnTo>
                    <a:pt x="720" y="506"/>
                  </a:lnTo>
                  <a:close/>
                  <a:moveTo>
                    <a:pt x="823" y="491"/>
                  </a:moveTo>
                  <a:cubicBezTo>
                    <a:pt x="819" y="497"/>
                    <a:pt x="814" y="501"/>
                    <a:pt x="806" y="503"/>
                  </a:cubicBezTo>
                  <a:cubicBezTo>
                    <a:pt x="798" y="506"/>
                    <a:pt x="790" y="508"/>
                    <a:pt x="780" y="508"/>
                  </a:cubicBezTo>
                  <a:cubicBezTo>
                    <a:pt x="771" y="508"/>
                    <a:pt x="762" y="505"/>
                    <a:pt x="755" y="501"/>
                  </a:cubicBezTo>
                  <a:cubicBezTo>
                    <a:pt x="747" y="496"/>
                    <a:pt x="741" y="490"/>
                    <a:pt x="737" y="481"/>
                  </a:cubicBezTo>
                  <a:cubicBezTo>
                    <a:pt x="733" y="473"/>
                    <a:pt x="731" y="463"/>
                    <a:pt x="731" y="452"/>
                  </a:cubicBezTo>
                  <a:cubicBezTo>
                    <a:pt x="731" y="437"/>
                    <a:pt x="731" y="437"/>
                    <a:pt x="731" y="437"/>
                  </a:cubicBezTo>
                  <a:cubicBezTo>
                    <a:pt x="731" y="420"/>
                    <a:pt x="735" y="406"/>
                    <a:pt x="744" y="397"/>
                  </a:cubicBezTo>
                  <a:cubicBezTo>
                    <a:pt x="753" y="387"/>
                    <a:pt x="764" y="382"/>
                    <a:pt x="779" y="382"/>
                  </a:cubicBezTo>
                  <a:cubicBezTo>
                    <a:pt x="791" y="382"/>
                    <a:pt x="801" y="385"/>
                    <a:pt x="809" y="391"/>
                  </a:cubicBezTo>
                  <a:cubicBezTo>
                    <a:pt x="817" y="398"/>
                    <a:pt x="821" y="407"/>
                    <a:pt x="823" y="418"/>
                  </a:cubicBezTo>
                  <a:cubicBezTo>
                    <a:pt x="812" y="418"/>
                    <a:pt x="812" y="418"/>
                    <a:pt x="812" y="418"/>
                  </a:cubicBezTo>
                  <a:cubicBezTo>
                    <a:pt x="811" y="409"/>
                    <a:pt x="807" y="402"/>
                    <a:pt x="801" y="398"/>
                  </a:cubicBezTo>
                  <a:cubicBezTo>
                    <a:pt x="796" y="393"/>
                    <a:pt x="788" y="391"/>
                    <a:pt x="779" y="391"/>
                  </a:cubicBezTo>
                  <a:cubicBezTo>
                    <a:pt x="767" y="391"/>
                    <a:pt x="758" y="395"/>
                    <a:pt x="751" y="403"/>
                  </a:cubicBezTo>
                  <a:cubicBezTo>
                    <a:pt x="745" y="411"/>
                    <a:pt x="741" y="422"/>
                    <a:pt x="741" y="437"/>
                  </a:cubicBezTo>
                  <a:cubicBezTo>
                    <a:pt x="741" y="452"/>
                    <a:pt x="741" y="452"/>
                    <a:pt x="741" y="452"/>
                  </a:cubicBezTo>
                  <a:cubicBezTo>
                    <a:pt x="741" y="461"/>
                    <a:pt x="743" y="469"/>
                    <a:pt x="746" y="476"/>
                  </a:cubicBezTo>
                  <a:cubicBezTo>
                    <a:pt x="749" y="484"/>
                    <a:pt x="754" y="489"/>
                    <a:pt x="760" y="493"/>
                  </a:cubicBezTo>
                  <a:cubicBezTo>
                    <a:pt x="766" y="497"/>
                    <a:pt x="773" y="499"/>
                    <a:pt x="780" y="499"/>
                  </a:cubicBezTo>
                  <a:cubicBezTo>
                    <a:pt x="789" y="499"/>
                    <a:pt x="797" y="498"/>
                    <a:pt x="803" y="495"/>
                  </a:cubicBezTo>
                  <a:cubicBezTo>
                    <a:pt x="807" y="493"/>
                    <a:pt x="810" y="491"/>
                    <a:pt x="812" y="488"/>
                  </a:cubicBezTo>
                  <a:cubicBezTo>
                    <a:pt x="812" y="457"/>
                    <a:pt x="812" y="457"/>
                    <a:pt x="812" y="457"/>
                  </a:cubicBezTo>
                  <a:cubicBezTo>
                    <a:pt x="780" y="457"/>
                    <a:pt x="780" y="457"/>
                    <a:pt x="780" y="457"/>
                  </a:cubicBezTo>
                  <a:cubicBezTo>
                    <a:pt x="780" y="448"/>
                    <a:pt x="780" y="448"/>
                    <a:pt x="780" y="448"/>
                  </a:cubicBezTo>
                  <a:cubicBezTo>
                    <a:pt x="823" y="448"/>
                    <a:pt x="823" y="448"/>
                    <a:pt x="823" y="448"/>
                  </a:cubicBezTo>
                  <a:lnTo>
                    <a:pt x="823" y="491"/>
                  </a:lnTo>
                  <a:close/>
                </a:path>
              </a:pathLst>
            </a:custGeom>
            <a:solidFill>
              <a:schemeClr val="bg1"/>
            </a:solidFill>
            <a:ln w="107950">
              <a:noFill/>
            </a:ln>
          </p:spPr>
          <p:txBody>
            <a:bodyPr vert="horz" wrap="square" lIns="91440" tIns="45720" rIns="91440" bIns="45720" numCol="1" anchor="t" anchorCtr="0" compatLnSpc="1">
              <a:prstTxWarp prst="textNoShape">
                <a:avLst/>
              </a:prstTxWarp>
            </a:bodyPr>
            <a:lstStyle/>
            <a:p>
              <a:endParaRPr lang="en-GB" dirty="0">
                <a:latin typeface="Roboto" panose="02000000000000000000" pitchFamily="2" charset="0"/>
              </a:endParaRPr>
            </a:p>
          </p:txBody>
        </p:sp>
      </p:grpSp>
      <p:pic>
        <p:nvPicPr>
          <p:cNvPr id="17" name="Picture 16" descr="Logo&#10;&#10;Description automatically generated">
            <a:extLst>
              <a:ext uri="{FF2B5EF4-FFF2-40B4-BE49-F238E27FC236}">
                <a16:creationId xmlns:a16="http://schemas.microsoft.com/office/drawing/2014/main" id="{1F3A7747-7CEB-F34B-1725-1CA108A18597}"/>
              </a:ext>
            </a:extLst>
          </p:cNvPr>
          <p:cNvPicPr>
            <a:picLocks noChangeAspect="1"/>
          </p:cNvPicPr>
          <p:nvPr/>
        </p:nvPicPr>
        <p:blipFill>
          <a:blip r:embed="rId4"/>
          <a:stretch>
            <a:fillRect/>
          </a:stretch>
        </p:blipFill>
        <p:spPr>
          <a:xfrm>
            <a:off x="510266" y="4337286"/>
            <a:ext cx="1493929" cy="423476"/>
          </a:xfrm>
          <a:prstGeom prst="rect">
            <a:avLst/>
          </a:prstGeom>
          <a:solidFill>
            <a:schemeClr val="bg1"/>
          </a:solidFill>
        </p:spPr>
      </p:pic>
      <p:pic>
        <p:nvPicPr>
          <p:cNvPr id="20" name="Graphic 19">
            <a:extLst>
              <a:ext uri="{FF2B5EF4-FFF2-40B4-BE49-F238E27FC236}">
                <a16:creationId xmlns:a16="http://schemas.microsoft.com/office/drawing/2014/main" id="{5D7C8F61-ABA6-D701-01E9-5AD5D51A70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3631228"/>
            <a:ext cx="9190298" cy="423476"/>
          </a:xfrm>
          <a:prstGeom prst="rect">
            <a:avLst/>
          </a:prstGeom>
        </p:spPr>
      </p:pic>
      <p:pic>
        <p:nvPicPr>
          <p:cNvPr id="19" name="Picture 18">
            <a:extLst>
              <a:ext uri="{FF2B5EF4-FFF2-40B4-BE49-F238E27FC236}">
                <a16:creationId xmlns:a16="http://schemas.microsoft.com/office/drawing/2014/main" id="{DAD98AE4-5033-E1C8-F384-649351D3858B}"/>
              </a:ext>
            </a:extLst>
          </p:cNvPr>
          <p:cNvPicPr>
            <a:picLocks noChangeAspect="1"/>
          </p:cNvPicPr>
          <p:nvPr/>
        </p:nvPicPr>
        <p:blipFill>
          <a:blip r:embed="rId7"/>
          <a:stretch>
            <a:fillRect/>
          </a:stretch>
        </p:blipFill>
        <p:spPr>
          <a:xfrm>
            <a:off x="8447118" y="3419201"/>
            <a:ext cx="373232" cy="635503"/>
          </a:xfrm>
          <a:prstGeom prst="rect">
            <a:avLst/>
          </a:prstGeom>
        </p:spPr>
      </p:pic>
      <p:sp>
        <p:nvSpPr>
          <p:cNvPr id="21" name="Oval 20">
            <a:extLst>
              <a:ext uri="{FF2B5EF4-FFF2-40B4-BE49-F238E27FC236}">
                <a16:creationId xmlns:a16="http://schemas.microsoft.com/office/drawing/2014/main" id="{B0BC5C33-0B6F-A090-BC47-670A0AA9EE99}"/>
              </a:ext>
            </a:extLst>
          </p:cNvPr>
          <p:cNvSpPr/>
          <p:nvPr/>
        </p:nvSpPr>
        <p:spPr>
          <a:xfrm>
            <a:off x="153622" y="3565681"/>
            <a:ext cx="524058" cy="5240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77371D8-C9EC-2C41-25A1-111F190C348C}"/>
              </a:ext>
            </a:extLst>
          </p:cNvPr>
          <p:cNvSpPr/>
          <p:nvPr/>
        </p:nvSpPr>
        <p:spPr>
          <a:xfrm>
            <a:off x="96310" y="4024059"/>
            <a:ext cx="114624" cy="114624"/>
          </a:xfrm>
          <a:prstGeom prst="ellipse">
            <a:avLst/>
          </a:prstGeom>
          <a:solidFill>
            <a:srgbClr val="FEC6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17E3E82C-EB67-CB3A-D8FB-56B8ED0C5633}"/>
              </a:ext>
            </a:extLst>
          </p:cNvPr>
          <p:cNvGrpSpPr/>
          <p:nvPr/>
        </p:nvGrpSpPr>
        <p:grpSpPr>
          <a:xfrm>
            <a:off x="4291673" y="4164695"/>
            <a:ext cx="4342061" cy="886173"/>
            <a:chOff x="4522587" y="4064854"/>
            <a:chExt cx="4342061" cy="886173"/>
          </a:xfrm>
        </p:grpSpPr>
        <p:pic>
          <p:nvPicPr>
            <p:cNvPr id="26" name="Graphic 25">
              <a:extLst>
                <a:ext uri="{FF2B5EF4-FFF2-40B4-BE49-F238E27FC236}">
                  <a16:creationId xmlns:a16="http://schemas.microsoft.com/office/drawing/2014/main" id="{ECE83F2F-9BC3-1B5A-0DAA-79344BDCC83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09749" y="4212268"/>
              <a:ext cx="744600" cy="168313"/>
            </a:xfrm>
            <a:prstGeom prst="rect">
              <a:avLst/>
            </a:prstGeom>
          </p:spPr>
        </p:pic>
        <p:pic>
          <p:nvPicPr>
            <p:cNvPr id="27" name="Graphic 26">
              <a:extLst>
                <a:ext uri="{FF2B5EF4-FFF2-40B4-BE49-F238E27FC236}">
                  <a16:creationId xmlns:a16="http://schemas.microsoft.com/office/drawing/2014/main" id="{A4367CA8-7C46-2DFA-0C73-2025E85A77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22587" y="4633940"/>
              <a:ext cx="651422" cy="233529"/>
            </a:xfrm>
            <a:prstGeom prst="rect">
              <a:avLst/>
            </a:prstGeom>
          </p:spPr>
        </p:pic>
        <p:pic>
          <p:nvPicPr>
            <p:cNvPr id="28" name="Graphic 27">
              <a:extLst>
                <a:ext uri="{FF2B5EF4-FFF2-40B4-BE49-F238E27FC236}">
                  <a16:creationId xmlns:a16="http://schemas.microsoft.com/office/drawing/2014/main" id="{6B7161FB-1B76-0AC7-0560-C7E5AF99278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34109" y="4633940"/>
              <a:ext cx="809118" cy="317087"/>
            </a:xfrm>
            <a:prstGeom prst="rect">
              <a:avLst/>
            </a:prstGeom>
          </p:spPr>
        </p:pic>
        <p:pic>
          <p:nvPicPr>
            <p:cNvPr id="29" name="Graphic 28">
              <a:extLst>
                <a:ext uri="{FF2B5EF4-FFF2-40B4-BE49-F238E27FC236}">
                  <a16:creationId xmlns:a16="http://schemas.microsoft.com/office/drawing/2014/main" id="{594E0BC3-214F-CC68-A1CD-2606E632FC1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97943" y="4251052"/>
              <a:ext cx="809119" cy="90743"/>
            </a:xfrm>
            <a:prstGeom prst="rect">
              <a:avLst/>
            </a:prstGeom>
          </p:spPr>
        </p:pic>
        <p:pic>
          <p:nvPicPr>
            <p:cNvPr id="30" name="Graphic 29">
              <a:extLst>
                <a:ext uri="{FF2B5EF4-FFF2-40B4-BE49-F238E27FC236}">
                  <a16:creationId xmlns:a16="http://schemas.microsoft.com/office/drawing/2014/main" id="{C4D49604-681D-69DA-A6C6-8C8EAD443C6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865148" y="4681901"/>
              <a:ext cx="604157" cy="221164"/>
            </a:xfrm>
            <a:prstGeom prst="rect">
              <a:avLst/>
            </a:prstGeom>
          </p:spPr>
        </p:pic>
        <p:pic>
          <p:nvPicPr>
            <p:cNvPr id="31" name="Graphic 30">
              <a:extLst>
                <a:ext uri="{FF2B5EF4-FFF2-40B4-BE49-F238E27FC236}">
                  <a16:creationId xmlns:a16="http://schemas.microsoft.com/office/drawing/2014/main" id="{C08F6A1A-DFD5-5753-56C2-DF399308805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400559" y="4064854"/>
              <a:ext cx="464589" cy="442333"/>
            </a:xfrm>
            <a:prstGeom prst="rect">
              <a:avLst/>
            </a:prstGeom>
          </p:spPr>
        </p:pic>
        <p:pic>
          <p:nvPicPr>
            <p:cNvPr id="32" name="Picture 31">
              <a:extLst>
                <a:ext uri="{FF2B5EF4-FFF2-40B4-BE49-F238E27FC236}">
                  <a16:creationId xmlns:a16="http://schemas.microsoft.com/office/drawing/2014/main" id="{202A7A4F-32DA-2277-1D3D-23454E8391BB}"/>
                </a:ext>
              </a:extLst>
            </p:cNvPr>
            <p:cNvPicPr>
              <a:picLocks noChangeAspect="1"/>
            </p:cNvPicPr>
            <p:nvPr/>
          </p:nvPicPr>
          <p:blipFill>
            <a:blip r:embed="rId20"/>
            <a:stretch>
              <a:fillRect/>
            </a:stretch>
          </p:blipFill>
          <p:spPr>
            <a:xfrm>
              <a:off x="7929405" y="4681902"/>
              <a:ext cx="935243" cy="195896"/>
            </a:xfrm>
            <a:prstGeom prst="rect">
              <a:avLst/>
            </a:prstGeom>
          </p:spPr>
        </p:pic>
      </p:grpSp>
    </p:spTree>
    <p:extLst>
      <p:ext uri="{BB962C8B-B14F-4D97-AF65-F5344CB8AC3E}">
        <p14:creationId xmlns:p14="http://schemas.microsoft.com/office/powerpoint/2010/main" val="130569536"/>
      </p:ext>
    </p:extLst>
  </p:cSld>
  <p:clrMapOvr>
    <a:masterClrMapping/>
  </p:clrMapOvr>
  <p:transition spd="med">
    <p:blinds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709010-B767-487B-8834-4AFBB7CE5241}"/>
              </a:ext>
            </a:extLst>
          </p:cNvPr>
          <p:cNvSpPr>
            <a:spLocks noGrp="1"/>
          </p:cNvSpPr>
          <p:nvPr>
            <p:ph type="title"/>
          </p:nvPr>
        </p:nvSpPr>
        <p:spPr/>
        <p:txBody>
          <a:bodyPr/>
          <a:lstStyle/>
          <a:p>
            <a:r>
              <a:rPr lang="en-US" dirty="0">
                <a:solidFill>
                  <a:schemeClr val="tx2">
                    <a:lumMod val="95000"/>
                    <a:lumOff val="5000"/>
                  </a:schemeClr>
                </a:solidFill>
                <a:latin typeface="Segoe UI Semibold"/>
                <a:cs typeface="Segoe UI Semibold"/>
              </a:rPr>
              <a:t>.NET MAUI </a:t>
            </a:r>
            <a:r>
              <a:rPr lang="en-US" b="1" dirty="0">
                <a:solidFill>
                  <a:schemeClr val="tx2">
                    <a:lumMod val="95000"/>
                    <a:lumOff val="5000"/>
                  </a:schemeClr>
                </a:solidFill>
                <a:latin typeface="Segoe UI Semibold"/>
                <a:cs typeface="Segoe UI Semibold"/>
              </a:rPr>
              <a:t>Summary</a:t>
            </a:r>
            <a:endParaRPr lang="en-US" b="1" dirty="0">
              <a:solidFill>
                <a:schemeClr val="tx2">
                  <a:lumMod val="95000"/>
                  <a:lumOff val="5000"/>
                </a:schemeClr>
              </a:solidFill>
            </a:endParaRPr>
          </a:p>
        </p:txBody>
      </p:sp>
      <p:sp>
        <p:nvSpPr>
          <p:cNvPr id="2" name="Text Placeholder 1">
            <a:extLst>
              <a:ext uri="{FF2B5EF4-FFF2-40B4-BE49-F238E27FC236}">
                <a16:creationId xmlns:a16="http://schemas.microsoft.com/office/drawing/2014/main" id="{3A265461-F19D-43FD-B026-2FF8AE442CE2}"/>
              </a:ext>
            </a:extLst>
          </p:cNvPr>
          <p:cNvSpPr>
            <a:spLocks noGrp="1"/>
          </p:cNvSpPr>
          <p:nvPr>
            <p:ph type="body" sz="quarter" idx="4294967295"/>
          </p:nvPr>
        </p:nvSpPr>
        <p:spPr>
          <a:xfrm>
            <a:off x="5197644" y="1124003"/>
            <a:ext cx="3744677" cy="1710897"/>
          </a:xfrm>
        </p:spPr>
        <p:txBody>
          <a:bodyPr vert="horz" wrap="square" lIns="109713" tIns="68570" rIns="109713" bIns="68570" rtlCol="0" anchor="t">
            <a:spAutoFit/>
          </a:bodyPr>
          <a:lstStyle/>
          <a:p>
            <a:pPr marL="0" indent="0">
              <a:buNone/>
            </a:pPr>
            <a:r>
              <a:rPr lang="en-US" sz="1324" dirty="0">
                <a:solidFill>
                  <a:schemeClr val="tx2">
                    <a:lumMod val="95000"/>
                    <a:lumOff val="5000"/>
                  </a:schemeClr>
                </a:solidFill>
                <a:cs typeface="Segoe UI"/>
              </a:rPr>
              <a:t>Proyecto SDK-style</a:t>
            </a:r>
          </a:p>
          <a:p>
            <a:pPr marL="0" indent="0">
              <a:buNone/>
            </a:pPr>
            <a:r>
              <a:rPr lang="en-US" sz="1324" dirty="0">
                <a:solidFill>
                  <a:schemeClr val="tx2">
                    <a:lumMod val="95000"/>
                    <a:lumOff val="5000"/>
                  </a:schemeClr>
                </a:solidFill>
                <a:cs typeface="Segoe UI"/>
              </a:rPr>
              <a:t>Single-project</a:t>
            </a:r>
          </a:p>
          <a:p>
            <a:pPr marL="0" indent="0">
              <a:buNone/>
            </a:pPr>
            <a:r>
              <a:rPr lang="en-US" sz="1324" dirty="0">
                <a:solidFill>
                  <a:schemeClr val="tx2">
                    <a:lumMod val="95000"/>
                    <a:lumOff val="5000"/>
                  </a:schemeClr>
                </a:solidFill>
                <a:cs typeface="Segoe UI"/>
              </a:rPr>
              <a:t>CLI support</a:t>
            </a:r>
            <a:endParaRPr lang="en-US" sz="1324" dirty="0">
              <a:solidFill>
                <a:schemeClr val="tx2">
                  <a:lumMod val="95000"/>
                  <a:lumOff val="5000"/>
                </a:schemeClr>
              </a:solidFill>
            </a:endParaRPr>
          </a:p>
          <a:p>
            <a:pPr marL="0" indent="0">
              <a:buNone/>
            </a:pPr>
            <a:r>
              <a:rPr lang="en-US" sz="1324" dirty="0">
                <a:solidFill>
                  <a:schemeClr val="tx2">
                    <a:lumMod val="95000"/>
                    <a:lumOff val="5000"/>
                  </a:schemeClr>
                </a:solidFill>
                <a:cs typeface="Segoe UI"/>
              </a:rPr>
              <a:t>.NET 6 BCL</a:t>
            </a:r>
          </a:p>
          <a:p>
            <a:pPr marL="0" indent="0">
              <a:buNone/>
            </a:pPr>
            <a:r>
              <a:rPr lang="en-US" sz="1324" dirty="0" err="1">
                <a:solidFill>
                  <a:schemeClr val="tx2">
                    <a:lumMod val="95000"/>
                    <a:lumOff val="5000"/>
                  </a:schemeClr>
                </a:solidFill>
                <a:cs typeface="Segoe UI"/>
              </a:rPr>
              <a:t>Múltiples</a:t>
            </a:r>
            <a:r>
              <a:rPr lang="en-US" sz="1324" dirty="0">
                <a:solidFill>
                  <a:schemeClr val="tx2">
                    <a:lumMod val="95000"/>
                    <a:lumOff val="5000"/>
                  </a:schemeClr>
                </a:solidFill>
                <a:cs typeface="Segoe UI"/>
              </a:rPr>
              <a:t> </a:t>
            </a:r>
            <a:r>
              <a:rPr lang="en-US" sz="1324" dirty="0" err="1">
                <a:solidFill>
                  <a:schemeClr val="tx2">
                    <a:lumMod val="95000"/>
                    <a:lumOff val="5000"/>
                  </a:schemeClr>
                </a:solidFill>
                <a:cs typeface="Segoe UI"/>
              </a:rPr>
              <a:t>opciones</a:t>
            </a:r>
            <a:endParaRPr lang="en-US" sz="1324" dirty="0">
              <a:solidFill>
                <a:schemeClr val="tx2">
                  <a:lumMod val="95000"/>
                  <a:lumOff val="5000"/>
                </a:schemeClr>
              </a:solidFill>
              <a:cs typeface="Segoe UI"/>
            </a:endParaRPr>
          </a:p>
          <a:p>
            <a:pPr marL="260946" indent="-177131"/>
            <a:r>
              <a:rPr lang="en-US" sz="1029" dirty="0">
                <a:solidFill>
                  <a:schemeClr val="tx2">
                    <a:lumMod val="95000"/>
                    <a:lumOff val="5000"/>
                  </a:schemeClr>
                </a:solidFill>
                <a:latin typeface="Segoe UI"/>
                <a:cs typeface="Segoe UI"/>
              </a:rPr>
              <a:t>XAML markup &amp; C# UI supported</a:t>
            </a:r>
          </a:p>
        </p:txBody>
      </p:sp>
      <p:sp>
        <p:nvSpPr>
          <p:cNvPr id="5" name="TextBox 4">
            <a:extLst>
              <a:ext uri="{FF2B5EF4-FFF2-40B4-BE49-F238E27FC236}">
                <a16:creationId xmlns:a16="http://schemas.microsoft.com/office/drawing/2014/main" id="{2B2A9897-6730-462A-A0FB-FAC52EB902D1}"/>
              </a:ext>
            </a:extLst>
          </p:cNvPr>
          <p:cNvSpPr txBox="1"/>
          <p:nvPr/>
        </p:nvSpPr>
        <p:spPr>
          <a:xfrm>
            <a:off x="1115419" y="2402108"/>
            <a:ext cx="2675018" cy="498278"/>
          </a:xfrm>
          <a:prstGeom prst="rect">
            <a:avLst/>
          </a:prstGeom>
          <a:solidFill>
            <a:schemeClr val="accent1"/>
          </a:solidFill>
        </p:spPr>
        <p:txBody>
          <a:bodyPr wrap="square" lIns="179234" tIns="143386" rIns="179234" bIns="143386"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685387">
              <a:defRPr/>
            </a:pPr>
            <a:endParaRPr lang="en-US" sz="1000" b="1">
              <a:solidFill>
                <a:srgbClr val="FFFFFF"/>
              </a:solidFill>
              <a:latin typeface="Segoe UI"/>
            </a:endParaRPr>
          </a:p>
        </p:txBody>
      </p:sp>
      <p:sp>
        <p:nvSpPr>
          <p:cNvPr id="9" name="Rectangle 8">
            <a:extLst>
              <a:ext uri="{FF2B5EF4-FFF2-40B4-BE49-F238E27FC236}">
                <a16:creationId xmlns:a16="http://schemas.microsoft.com/office/drawing/2014/main" id="{8FDF12F5-E289-475F-8785-C68FE1FCA2C9}"/>
              </a:ext>
            </a:extLst>
          </p:cNvPr>
          <p:cNvSpPr/>
          <p:nvPr/>
        </p:nvSpPr>
        <p:spPr bwMode="auto">
          <a:xfrm>
            <a:off x="1041245" y="1458343"/>
            <a:ext cx="879454" cy="14601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 name="Group 22">
            <a:extLst>
              <a:ext uri="{FF2B5EF4-FFF2-40B4-BE49-F238E27FC236}">
                <a16:creationId xmlns:a16="http://schemas.microsoft.com/office/drawing/2014/main" id="{A59BA511-F11C-43EE-A2CF-F6FA89E4A545}"/>
              </a:ext>
            </a:extLst>
          </p:cNvPr>
          <p:cNvGrpSpPr/>
          <p:nvPr/>
        </p:nvGrpSpPr>
        <p:grpSpPr>
          <a:xfrm>
            <a:off x="1566180" y="1264201"/>
            <a:ext cx="1820370" cy="1056555"/>
            <a:chOff x="8111953" y="2017047"/>
            <a:chExt cx="2427505" cy="1408940"/>
          </a:xfrm>
        </p:grpSpPr>
        <p:sp>
          <p:nvSpPr>
            <p:cNvPr id="11" name="Rectangle 10">
              <a:extLst>
                <a:ext uri="{FF2B5EF4-FFF2-40B4-BE49-F238E27FC236}">
                  <a16:creationId xmlns:a16="http://schemas.microsoft.com/office/drawing/2014/main" id="{39F74018-FA88-4762-B5BF-EDDD6851FE55}"/>
                </a:ext>
              </a:extLst>
            </p:cNvPr>
            <p:cNvSpPr/>
            <p:nvPr/>
          </p:nvSpPr>
          <p:spPr bwMode="auto">
            <a:xfrm>
              <a:off x="8497202" y="2017047"/>
              <a:ext cx="848639" cy="14089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AD0B76F9-349C-416F-A610-DFBFA65AEB43}"/>
                </a:ext>
              </a:extLst>
            </p:cNvPr>
            <p:cNvSpPr txBox="1"/>
            <p:nvPr/>
          </p:nvSpPr>
          <p:spPr>
            <a:xfrm>
              <a:off x="8111953" y="2094694"/>
              <a:ext cx="1083178" cy="180075"/>
            </a:xfrm>
            <a:prstGeom prst="rect">
              <a:avLst/>
            </a:prstGeom>
            <a:noFill/>
          </p:spPr>
          <p:txBody>
            <a:bodyPr wrap="square" lIns="0" tIns="0" rIns="0" bIns="0" rtlCol="0">
              <a:spAutoFit/>
            </a:bodyPr>
            <a:lstStyle/>
            <a:p>
              <a:pPr algn="ctr" defTabSz="685669">
                <a:lnSpc>
                  <a:spcPct val="90000"/>
                </a:lnSpc>
                <a:spcAft>
                  <a:spcPts val="450"/>
                </a:spcAft>
                <a:defRPr/>
              </a:pPr>
              <a:r>
                <a:rPr lang="en-US" sz="975">
                  <a:latin typeface="Segoe UI Semibold" panose="020B0702040204020203" pitchFamily="34" charset="0"/>
                </a:rPr>
                <a:t>DESKTOP</a:t>
              </a:r>
            </a:p>
          </p:txBody>
        </p:sp>
        <p:grpSp>
          <p:nvGrpSpPr>
            <p:cNvPr id="13" name="monitor 1" descr="monitor, desktop">
              <a:extLst>
                <a:ext uri="{FF2B5EF4-FFF2-40B4-BE49-F238E27FC236}">
                  <a16:creationId xmlns:a16="http://schemas.microsoft.com/office/drawing/2014/main" id="{2F682742-257F-4440-89D5-DC55C4538BFF}"/>
                </a:ext>
              </a:extLst>
            </p:cNvPr>
            <p:cNvGrpSpPr/>
            <p:nvPr/>
          </p:nvGrpSpPr>
          <p:grpSpPr>
            <a:xfrm>
              <a:off x="8118713" y="2438284"/>
              <a:ext cx="1128359" cy="919564"/>
              <a:chOff x="4233864" y="1827214"/>
              <a:chExt cx="403225" cy="328613"/>
            </a:xfrm>
          </p:grpSpPr>
          <p:sp>
            <p:nvSpPr>
              <p:cNvPr id="20" name="Freeform 53">
                <a:extLst>
                  <a:ext uri="{FF2B5EF4-FFF2-40B4-BE49-F238E27FC236}">
                    <a16:creationId xmlns:a16="http://schemas.microsoft.com/office/drawing/2014/main" id="{ABF1F185-E43D-4259-9E88-B9E0FFAD018D}"/>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algn="ctr" defTabSz="672161" fontAlgn="base">
                  <a:defRPr/>
                </a:pPr>
                <a:endParaRPr lang="en-US" sz="1250">
                  <a:solidFill>
                    <a:srgbClr val="505050"/>
                  </a:solidFill>
                  <a:latin typeface="Segoe UI"/>
                </a:endParaRPr>
              </a:p>
            </p:txBody>
          </p:sp>
          <p:sp>
            <p:nvSpPr>
              <p:cNvPr id="21" name="Freeform 54">
                <a:extLst>
                  <a:ext uri="{FF2B5EF4-FFF2-40B4-BE49-F238E27FC236}">
                    <a16:creationId xmlns:a16="http://schemas.microsoft.com/office/drawing/2014/main" id="{B500E180-6E11-4CCE-A83E-7E02182E5C64}"/>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67223" tIns="33611" rIns="67223" bIns="33611" numCol="1" anchor="t" anchorCtr="0" compatLnSpc="1">
                <a:prstTxWarp prst="textNoShape">
                  <a:avLst/>
                </a:prstTxWarp>
              </a:bodyPr>
              <a:lstStyle/>
              <a:p>
                <a:pPr algn="ctr" defTabSz="672161" fontAlgn="base">
                  <a:defRPr/>
                </a:pPr>
                <a:endParaRPr lang="en-US" sz="1250">
                  <a:solidFill>
                    <a:srgbClr val="505050"/>
                  </a:solidFill>
                  <a:latin typeface="Segoe UI"/>
                </a:endParaRPr>
              </a:p>
            </p:txBody>
          </p:sp>
          <p:sp>
            <p:nvSpPr>
              <p:cNvPr id="22" name="Freeform 173">
                <a:extLst>
                  <a:ext uri="{FF2B5EF4-FFF2-40B4-BE49-F238E27FC236}">
                    <a16:creationId xmlns:a16="http://schemas.microsoft.com/office/drawing/2014/main" id="{4D901543-F66A-462B-8F30-7B18551A41DE}"/>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67223" tIns="33611" rIns="67223" bIns="33611" numCol="1" anchor="t" anchorCtr="0" compatLnSpc="1">
                <a:prstTxWarp prst="textNoShape">
                  <a:avLst/>
                </a:prstTxWarp>
              </a:bodyPr>
              <a:lstStyle/>
              <a:p>
                <a:pPr algn="ctr" defTabSz="672161" fontAlgn="base">
                  <a:defRPr/>
                </a:pPr>
                <a:endParaRPr lang="en-US" sz="1250">
                  <a:solidFill>
                    <a:srgbClr val="505050"/>
                  </a:solidFill>
                  <a:latin typeface="Segoe UI"/>
                </a:endParaRPr>
              </a:p>
            </p:txBody>
          </p:sp>
        </p:grpSp>
        <p:sp>
          <p:nvSpPr>
            <p:cNvPr id="14" name="TextBox 13">
              <a:extLst>
                <a:ext uri="{FF2B5EF4-FFF2-40B4-BE49-F238E27FC236}">
                  <a16:creationId xmlns:a16="http://schemas.microsoft.com/office/drawing/2014/main" id="{F14D9078-09AE-4DC6-8F94-1918252E9AE2}"/>
                </a:ext>
              </a:extLst>
            </p:cNvPr>
            <p:cNvSpPr txBox="1"/>
            <p:nvPr/>
          </p:nvSpPr>
          <p:spPr>
            <a:xfrm>
              <a:off x="9853529" y="2094963"/>
              <a:ext cx="685929" cy="180075"/>
            </a:xfrm>
            <a:prstGeom prst="rect">
              <a:avLst/>
            </a:prstGeom>
            <a:noFill/>
            <a:ln>
              <a:noFill/>
            </a:ln>
          </p:spPr>
          <p:txBody>
            <a:bodyPr wrap="square" lIns="0" tIns="0" rIns="0" bIns="0" rtlCol="0">
              <a:spAutoFit/>
            </a:bodyPr>
            <a:lstStyle/>
            <a:p>
              <a:pPr algn="ctr" defTabSz="685669">
                <a:lnSpc>
                  <a:spcPct val="90000"/>
                </a:lnSpc>
                <a:spcAft>
                  <a:spcPts val="450"/>
                </a:spcAft>
                <a:defRPr/>
              </a:pPr>
              <a:r>
                <a:rPr lang="en-US" sz="975" dirty="0">
                  <a:latin typeface="Segoe UI Semibold" panose="020B0702040204020203" pitchFamily="34" charset="0"/>
                </a:rPr>
                <a:t>MOBILE</a:t>
              </a:r>
            </a:p>
          </p:txBody>
        </p:sp>
        <p:grpSp>
          <p:nvGrpSpPr>
            <p:cNvPr id="15" name="phone" descr="phone">
              <a:extLst>
                <a:ext uri="{FF2B5EF4-FFF2-40B4-BE49-F238E27FC236}">
                  <a16:creationId xmlns:a16="http://schemas.microsoft.com/office/drawing/2014/main" id="{2D6C4FA8-360D-45BA-8882-FFF45CA9525A}"/>
                </a:ext>
              </a:extLst>
            </p:cNvPr>
            <p:cNvGrpSpPr/>
            <p:nvPr/>
          </p:nvGrpSpPr>
          <p:grpSpPr>
            <a:xfrm>
              <a:off x="9911605" y="2438291"/>
              <a:ext cx="557122" cy="921857"/>
              <a:chOff x="7648576" y="1841501"/>
              <a:chExt cx="177806" cy="301625"/>
            </a:xfrm>
          </p:grpSpPr>
          <p:sp>
            <p:nvSpPr>
              <p:cNvPr id="16" name="Freeform 48">
                <a:extLst>
                  <a:ext uri="{FF2B5EF4-FFF2-40B4-BE49-F238E27FC236}">
                    <a16:creationId xmlns:a16="http://schemas.microsoft.com/office/drawing/2014/main" id="{9B23AAF6-9487-41C6-8DC1-4C14172F5FB9}"/>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67223" tIns="33611" rIns="67223" bIns="33611" numCol="1" anchor="t" anchorCtr="0" compatLnSpc="1">
                <a:prstTxWarp prst="textNoShape">
                  <a:avLst/>
                </a:prstTxWarp>
              </a:bodyPr>
              <a:lstStyle/>
              <a:p>
                <a:pPr algn="ctr" defTabSz="672161" fontAlgn="base">
                  <a:defRPr/>
                </a:pPr>
                <a:endParaRPr lang="en-US" sz="1250">
                  <a:solidFill>
                    <a:srgbClr val="505050"/>
                  </a:solidFill>
                  <a:latin typeface="Segoe UI"/>
                </a:endParaRPr>
              </a:p>
            </p:txBody>
          </p:sp>
          <p:sp>
            <p:nvSpPr>
              <p:cNvPr id="17" name="Rectangle 16">
                <a:extLst>
                  <a:ext uri="{FF2B5EF4-FFF2-40B4-BE49-F238E27FC236}">
                    <a16:creationId xmlns:a16="http://schemas.microsoft.com/office/drawing/2014/main" id="{EE1BAACD-C7C4-49B6-B8D6-EA2007547BA3}"/>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67223" tIns="33611" rIns="67223" bIns="33611" numCol="1" anchor="t" anchorCtr="0" compatLnSpc="1">
                <a:prstTxWarp prst="textNoShape">
                  <a:avLst/>
                </a:prstTxWarp>
              </a:bodyPr>
              <a:lstStyle/>
              <a:p>
                <a:pPr algn="ctr" defTabSz="672161" fontAlgn="base">
                  <a:defRPr/>
                </a:pPr>
                <a:endParaRPr lang="en-US" sz="1250">
                  <a:solidFill>
                    <a:srgbClr val="505050"/>
                  </a:solidFill>
                  <a:latin typeface="Segoe UI"/>
                </a:endParaRPr>
              </a:p>
            </p:txBody>
          </p:sp>
          <p:sp>
            <p:nvSpPr>
              <p:cNvPr id="18" name="Freeform 50">
                <a:extLst>
                  <a:ext uri="{FF2B5EF4-FFF2-40B4-BE49-F238E27FC236}">
                    <a16:creationId xmlns:a16="http://schemas.microsoft.com/office/drawing/2014/main" id="{3BA7568A-896B-4C53-99E9-181A5EA8F3CA}"/>
                  </a:ext>
                </a:extLst>
              </p:cNvPr>
              <p:cNvSpPr>
                <a:spLocks/>
              </p:cNvSpPr>
              <p:nvPr/>
            </p:nvSpPr>
            <p:spPr bwMode="auto">
              <a:xfrm>
                <a:off x="7648582"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algn="ctr" defTabSz="672161" fontAlgn="base">
                  <a:defRPr/>
                </a:pPr>
                <a:endParaRPr lang="en-US" sz="1250">
                  <a:solidFill>
                    <a:srgbClr val="505050"/>
                  </a:solidFill>
                  <a:latin typeface="Segoe UI"/>
                </a:endParaRPr>
              </a:p>
            </p:txBody>
          </p:sp>
          <p:sp>
            <p:nvSpPr>
              <p:cNvPr id="19" name="Freeform 175">
                <a:extLst>
                  <a:ext uri="{FF2B5EF4-FFF2-40B4-BE49-F238E27FC236}">
                    <a16:creationId xmlns:a16="http://schemas.microsoft.com/office/drawing/2014/main" id="{484E0B39-BCBA-4617-A721-11BEBB1A993B}"/>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67223" tIns="33611" rIns="67223" bIns="33611" numCol="1" anchor="t" anchorCtr="0" compatLnSpc="1">
                <a:prstTxWarp prst="textNoShape">
                  <a:avLst/>
                </a:prstTxWarp>
              </a:bodyPr>
              <a:lstStyle/>
              <a:p>
                <a:pPr algn="ctr" defTabSz="672161" fontAlgn="base">
                  <a:defRPr/>
                </a:pPr>
                <a:endParaRPr lang="en-US" sz="1250">
                  <a:solidFill>
                    <a:srgbClr val="505050"/>
                  </a:solidFill>
                  <a:latin typeface="Segoe UI"/>
                </a:endParaRPr>
              </a:p>
            </p:txBody>
          </p:sp>
        </p:grpSp>
      </p:grpSp>
      <p:grpSp>
        <p:nvGrpSpPr>
          <p:cNvPr id="27" name="Group 26">
            <a:extLst>
              <a:ext uri="{FF2B5EF4-FFF2-40B4-BE49-F238E27FC236}">
                <a16:creationId xmlns:a16="http://schemas.microsoft.com/office/drawing/2014/main" id="{ECEB5BB1-9EEA-4A4B-90ED-822FAB6DE264}"/>
              </a:ext>
            </a:extLst>
          </p:cNvPr>
          <p:cNvGrpSpPr/>
          <p:nvPr/>
        </p:nvGrpSpPr>
        <p:grpSpPr>
          <a:xfrm>
            <a:off x="1115419" y="2947456"/>
            <a:ext cx="1316110" cy="498278"/>
            <a:chOff x="474924" y="2957810"/>
            <a:chExt cx="9253607" cy="3077297"/>
          </a:xfrm>
          <a:solidFill>
            <a:srgbClr val="00A4EF"/>
          </a:solidFill>
        </p:grpSpPr>
        <p:sp>
          <p:nvSpPr>
            <p:cNvPr id="25" name="TextBox 24">
              <a:extLst>
                <a:ext uri="{FF2B5EF4-FFF2-40B4-BE49-F238E27FC236}">
                  <a16:creationId xmlns:a16="http://schemas.microsoft.com/office/drawing/2014/main" id="{F464B13D-ECDB-4868-A7A0-9D0A1CA2AF07}"/>
                </a:ext>
              </a:extLst>
            </p:cNvPr>
            <p:cNvSpPr txBox="1"/>
            <p:nvPr/>
          </p:nvSpPr>
          <p:spPr>
            <a:xfrm>
              <a:off x="474924" y="2957810"/>
              <a:ext cx="9253607" cy="3077297"/>
            </a:xfrm>
            <a:prstGeom prst="rect">
              <a:avLst/>
            </a:prstGeom>
            <a:grpFill/>
          </p:spPr>
          <p:txBody>
            <a:bodyPr wrap="square" lIns="179234" tIns="143386" rIns="179234" bIns="143386"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685387">
                <a:defRPr/>
              </a:pPr>
              <a:endParaRPr lang="en-US" sz="1000" b="1">
                <a:solidFill>
                  <a:srgbClr val="FFFFFF"/>
                </a:solidFill>
                <a:latin typeface="Segoe UI"/>
              </a:endParaRPr>
            </a:p>
          </p:txBody>
        </p:sp>
        <p:sp>
          <p:nvSpPr>
            <p:cNvPr id="26" name="TextBox 25">
              <a:extLst>
                <a:ext uri="{FF2B5EF4-FFF2-40B4-BE49-F238E27FC236}">
                  <a16:creationId xmlns:a16="http://schemas.microsoft.com/office/drawing/2014/main" id="{0DE719C6-101A-489B-8F14-48C6062AC11D}"/>
                </a:ext>
              </a:extLst>
            </p:cNvPr>
            <p:cNvSpPr txBox="1"/>
            <p:nvPr/>
          </p:nvSpPr>
          <p:spPr>
            <a:xfrm>
              <a:off x="532407" y="3148827"/>
              <a:ext cx="9162736" cy="2618702"/>
            </a:xfrm>
            <a:prstGeom prst="rect">
              <a:avLst/>
            </a:prstGeom>
            <a:grpFill/>
          </p:spPr>
          <p:txBody>
            <a:bodyPr wrap="square" lIns="179234" tIns="143386" rIns="179234" bIns="143386"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685387">
                <a:defRPr/>
              </a:pPr>
              <a:r>
                <a:rPr lang="en-US" sz="1500">
                  <a:solidFill>
                    <a:srgbClr val="FFFFFF"/>
                  </a:solidFill>
                  <a:latin typeface="Segoe UI Semibold"/>
                  <a:cs typeface="Segoe UI Semibold"/>
                </a:rPr>
                <a:t>Windows</a:t>
              </a:r>
            </a:p>
          </p:txBody>
        </p:sp>
      </p:grpSp>
      <p:grpSp>
        <p:nvGrpSpPr>
          <p:cNvPr id="31" name="Group 30">
            <a:extLst>
              <a:ext uri="{FF2B5EF4-FFF2-40B4-BE49-F238E27FC236}">
                <a16:creationId xmlns:a16="http://schemas.microsoft.com/office/drawing/2014/main" id="{3C1A27D6-13BC-4252-B815-4E8D49A51482}"/>
              </a:ext>
            </a:extLst>
          </p:cNvPr>
          <p:cNvGrpSpPr/>
          <p:nvPr/>
        </p:nvGrpSpPr>
        <p:grpSpPr>
          <a:xfrm>
            <a:off x="1110454" y="3484348"/>
            <a:ext cx="1321076" cy="498278"/>
            <a:chOff x="474924" y="2957810"/>
            <a:chExt cx="9253607" cy="3077297"/>
          </a:xfrm>
          <a:solidFill>
            <a:srgbClr val="2C3E50"/>
          </a:solidFill>
        </p:grpSpPr>
        <p:sp>
          <p:nvSpPr>
            <p:cNvPr id="29" name="TextBox 28">
              <a:extLst>
                <a:ext uri="{FF2B5EF4-FFF2-40B4-BE49-F238E27FC236}">
                  <a16:creationId xmlns:a16="http://schemas.microsoft.com/office/drawing/2014/main" id="{CE016C4C-086A-48BD-9A4B-FFCE1417A6E1}"/>
                </a:ext>
              </a:extLst>
            </p:cNvPr>
            <p:cNvSpPr txBox="1"/>
            <p:nvPr/>
          </p:nvSpPr>
          <p:spPr>
            <a:xfrm>
              <a:off x="474924" y="2957810"/>
              <a:ext cx="9253607" cy="3077297"/>
            </a:xfrm>
            <a:prstGeom prst="rect">
              <a:avLst/>
            </a:prstGeom>
            <a:grpFill/>
          </p:spPr>
          <p:txBody>
            <a:bodyPr wrap="square" lIns="179234" tIns="143386" rIns="179234" bIns="143386"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685387">
                <a:defRPr/>
              </a:pPr>
              <a:endParaRPr lang="en-US" sz="1000" b="1">
                <a:solidFill>
                  <a:srgbClr val="FFFFFF"/>
                </a:solidFill>
                <a:latin typeface="Segoe UI"/>
              </a:endParaRPr>
            </a:p>
          </p:txBody>
        </p:sp>
        <p:sp>
          <p:nvSpPr>
            <p:cNvPr id="30" name="TextBox 29">
              <a:extLst>
                <a:ext uri="{FF2B5EF4-FFF2-40B4-BE49-F238E27FC236}">
                  <a16:creationId xmlns:a16="http://schemas.microsoft.com/office/drawing/2014/main" id="{638EF1FE-1740-496A-87C9-60CA58846385}"/>
                </a:ext>
              </a:extLst>
            </p:cNvPr>
            <p:cNvSpPr txBox="1"/>
            <p:nvPr/>
          </p:nvSpPr>
          <p:spPr>
            <a:xfrm>
              <a:off x="532407" y="3148827"/>
              <a:ext cx="9162736" cy="2618702"/>
            </a:xfrm>
            <a:prstGeom prst="rect">
              <a:avLst/>
            </a:prstGeom>
            <a:grpFill/>
          </p:spPr>
          <p:txBody>
            <a:bodyPr wrap="square" lIns="179234" tIns="143386" rIns="179234" bIns="143386"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685387">
                <a:defRPr/>
              </a:pPr>
              <a:r>
                <a:rPr lang="en-US" sz="1500">
                  <a:solidFill>
                    <a:srgbClr val="FFFFFF"/>
                  </a:solidFill>
                  <a:latin typeface="Segoe UI Semibold"/>
                  <a:cs typeface="Segoe UI Semibold"/>
                </a:rPr>
                <a:t>macOS</a:t>
              </a:r>
            </a:p>
          </p:txBody>
        </p:sp>
      </p:grpSp>
      <p:grpSp>
        <p:nvGrpSpPr>
          <p:cNvPr id="35" name="Group 34">
            <a:extLst>
              <a:ext uri="{FF2B5EF4-FFF2-40B4-BE49-F238E27FC236}">
                <a16:creationId xmlns:a16="http://schemas.microsoft.com/office/drawing/2014/main" id="{2844C7F4-492F-446C-BE6A-9DA71124F4ED}"/>
              </a:ext>
            </a:extLst>
          </p:cNvPr>
          <p:cNvGrpSpPr/>
          <p:nvPr/>
        </p:nvGrpSpPr>
        <p:grpSpPr>
          <a:xfrm>
            <a:off x="2473266" y="2945684"/>
            <a:ext cx="1316110" cy="498278"/>
            <a:chOff x="474924" y="2957810"/>
            <a:chExt cx="9253607" cy="3077297"/>
          </a:xfrm>
          <a:solidFill>
            <a:srgbClr val="B455B6"/>
          </a:solidFill>
        </p:grpSpPr>
        <p:sp>
          <p:nvSpPr>
            <p:cNvPr id="33" name="TextBox 32">
              <a:extLst>
                <a:ext uri="{FF2B5EF4-FFF2-40B4-BE49-F238E27FC236}">
                  <a16:creationId xmlns:a16="http://schemas.microsoft.com/office/drawing/2014/main" id="{AB9E99C8-552D-4BBE-B454-482818003B35}"/>
                </a:ext>
              </a:extLst>
            </p:cNvPr>
            <p:cNvSpPr txBox="1"/>
            <p:nvPr/>
          </p:nvSpPr>
          <p:spPr>
            <a:xfrm>
              <a:off x="474924" y="2957810"/>
              <a:ext cx="9253607" cy="3077297"/>
            </a:xfrm>
            <a:prstGeom prst="rect">
              <a:avLst/>
            </a:prstGeom>
            <a:grpFill/>
          </p:spPr>
          <p:txBody>
            <a:bodyPr wrap="square" lIns="179234" tIns="143386" rIns="179234" bIns="143386"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685387">
                <a:defRPr/>
              </a:pPr>
              <a:endParaRPr lang="en-US" sz="1000" b="1">
                <a:solidFill>
                  <a:srgbClr val="FFFFFF"/>
                </a:solidFill>
                <a:latin typeface="Segoe UI"/>
              </a:endParaRPr>
            </a:p>
          </p:txBody>
        </p:sp>
        <p:sp>
          <p:nvSpPr>
            <p:cNvPr id="34" name="TextBox 33">
              <a:extLst>
                <a:ext uri="{FF2B5EF4-FFF2-40B4-BE49-F238E27FC236}">
                  <a16:creationId xmlns:a16="http://schemas.microsoft.com/office/drawing/2014/main" id="{B4C97505-D17B-433B-9600-077FAEEA7FAA}"/>
                </a:ext>
              </a:extLst>
            </p:cNvPr>
            <p:cNvSpPr txBox="1"/>
            <p:nvPr/>
          </p:nvSpPr>
          <p:spPr>
            <a:xfrm>
              <a:off x="532407" y="3148827"/>
              <a:ext cx="9162736" cy="2618702"/>
            </a:xfrm>
            <a:prstGeom prst="rect">
              <a:avLst/>
            </a:prstGeom>
            <a:grpFill/>
          </p:spPr>
          <p:txBody>
            <a:bodyPr wrap="square" lIns="179234" tIns="143386" rIns="179234" bIns="143386"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685387">
                <a:defRPr/>
              </a:pPr>
              <a:r>
                <a:rPr lang="en-US" sz="1500">
                  <a:solidFill>
                    <a:srgbClr val="FFFFFF"/>
                  </a:solidFill>
                  <a:latin typeface="Segoe UI Semibold"/>
                  <a:cs typeface="Segoe UI Semibold"/>
                </a:rPr>
                <a:t>iOS</a:t>
              </a:r>
            </a:p>
          </p:txBody>
        </p:sp>
      </p:grpSp>
      <p:grpSp>
        <p:nvGrpSpPr>
          <p:cNvPr id="39" name="Group 38">
            <a:extLst>
              <a:ext uri="{FF2B5EF4-FFF2-40B4-BE49-F238E27FC236}">
                <a16:creationId xmlns:a16="http://schemas.microsoft.com/office/drawing/2014/main" id="{2EA59245-1170-41C9-9D0A-567D6BF47620}"/>
              </a:ext>
            </a:extLst>
          </p:cNvPr>
          <p:cNvGrpSpPr/>
          <p:nvPr/>
        </p:nvGrpSpPr>
        <p:grpSpPr>
          <a:xfrm>
            <a:off x="2474327" y="3478149"/>
            <a:ext cx="1316110" cy="498278"/>
            <a:chOff x="474924" y="2957810"/>
            <a:chExt cx="9253607" cy="3077297"/>
          </a:xfrm>
          <a:solidFill>
            <a:srgbClr val="77D065"/>
          </a:solidFill>
        </p:grpSpPr>
        <p:sp>
          <p:nvSpPr>
            <p:cNvPr id="37" name="TextBox 36">
              <a:extLst>
                <a:ext uri="{FF2B5EF4-FFF2-40B4-BE49-F238E27FC236}">
                  <a16:creationId xmlns:a16="http://schemas.microsoft.com/office/drawing/2014/main" id="{459F19CA-17DC-410F-B4B9-AF185962737D}"/>
                </a:ext>
              </a:extLst>
            </p:cNvPr>
            <p:cNvSpPr txBox="1"/>
            <p:nvPr/>
          </p:nvSpPr>
          <p:spPr>
            <a:xfrm>
              <a:off x="474924" y="2957810"/>
              <a:ext cx="9253607" cy="3077297"/>
            </a:xfrm>
            <a:prstGeom prst="rect">
              <a:avLst/>
            </a:prstGeom>
            <a:grpFill/>
          </p:spPr>
          <p:txBody>
            <a:bodyPr wrap="square" lIns="179234" tIns="143386" rIns="179234" bIns="143386"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685387">
                <a:defRPr/>
              </a:pPr>
              <a:endParaRPr lang="en-US" sz="1000" b="1">
                <a:solidFill>
                  <a:srgbClr val="FFFFFF"/>
                </a:solidFill>
                <a:latin typeface="Segoe UI"/>
              </a:endParaRPr>
            </a:p>
          </p:txBody>
        </p:sp>
        <p:sp>
          <p:nvSpPr>
            <p:cNvPr id="38" name="TextBox 37">
              <a:extLst>
                <a:ext uri="{FF2B5EF4-FFF2-40B4-BE49-F238E27FC236}">
                  <a16:creationId xmlns:a16="http://schemas.microsoft.com/office/drawing/2014/main" id="{19856E43-1D63-4C31-9D18-0EB2AEBB6F52}"/>
                </a:ext>
              </a:extLst>
            </p:cNvPr>
            <p:cNvSpPr txBox="1"/>
            <p:nvPr/>
          </p:nvSpPr>
          <p:spPr>
            <a:xfrm>
              <a:off x="532407" y="3148827"/>
              <a:ext cx="9162736" cy="2618702"/>
            </a:xfrm>
            <a:prstGeom prst="rect">
              <a:avLst/>
            </a:prstGeom>
            <a:grpFill/>
          </p:spPr>
          <p:txBody>
            <a:bodyPr wrap="square" lIns="179234" tIns="143386" rIns="179234" bIns="143386"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685387">
                <a:defRPr/>
              </a:pPr>
              <a:r>
                <a:rPr lang="en-US" sz="1500">
                  <a:solidFill>
                    <a:srgbClr val="FFFFFF"/>
                  </a:solidFill>
                  <a:latin typeface="Segoe UI Semibold"/>
                  <a:cs typeface="Segoe UI Semibold"/>
                </a:rPr>
                <a:t>Android</a:t>
              </a:r>
            </a:p>
          </p:txBody>
        </p:sp>
      </p:grpSp>
      <p:sp>
        <p:nvSpPr>
          <p:cNvPr id="36" name="TextBox 35">
            <a:extLst>
              <a:ext uri="{FF2B5EF4-FFF2-40B4-BE49-F238E27FC236}">
                <a16:creationId xmlns:a16="http://schemas.microsoft.com/office/drawing/2014/main" id="{848069B7-72F2-4412-9490-6B27F7522FEF}"/>
              </a:ext>
            </a:extLst>
          </p:cNvPr>
          <p:cNvSpPr txBox="1"/>
          <p:nvPr/>
        </p:nvSpPr>
        <p:spPr>
          <a:xfrm>
            <a:off x="1102387" y="2447642"/>
            <a:ext cx="2648750" cy="424021"/>
          </a:xfrm>
          <a:prstGeom prst="rect">
            <a:avLst/>
          </a:prstGeom>
          <a:solidFill>
            <a:schemeClr val="accent1">
              <a:alpha val="10196"/>
            </a:schemeClr>
          </a:solidFill>
        </p:spPr>
        <p:txBody>
          <a:bodyPr wrap="square" lIns="179234" tIns="143386" rIns="179234" bIns="143386"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685387">
              <a:defRPr/>
            </a:pPr>
            <a:r>
              <a:rPr lang="en-US" sz="2250" dirty="0">
                <a:solidFill>
                  <a:srgbClr val="FFFFFF"/>
                </a:solidFill>
                <a:latin typeface="Segoe UI Semibold"/>
                <a:cs typeface="Segoe UI Semibold"/>
              </a:rPr>
              <a:t>.NET MAUI </a:t>
            </a:r>
          </a:p>
        </p:txBody>
      </p:sp>
      <p:sp>
        <p:nvSpPr>
          <p:cNvPr id="59" name="Text Placeholder 2">
            <a:extLst>
              <a:ext uri="{FF2B5EF4-FFF2-40B4-BE49-F238E27FC236}">
                <a16:creationId xmlns:a16="http://schemas.microsoft.com/office/drawing/2014/main" id="{5EE166D0-AC5D-4A45-ACDE-08D38C4FFAF1}"/>
              </a:ext>
            </a:extLst>
          </p:cNvPr>
          <p:cNvSpPr txBox="1">
            <a:spLocks/>
          </p:cNvSpPr>
          <p:nvPr/>
        </p:nvSpPr>
        <p:spPr>
          <a:xfrm>
            <a:off x="4909930" y="2987780"/>
            <a:ext cx="3796748" cy="1989692"/>
          </a:xfrm>
          <a:prstGeom prst="rect">
            <a:avLst/>
          </a:prstGeom>
          <a:solidFill>
            <a:schemeClr val="bg1"/>
          </a:solidFill>
        </p:spPr>
        <p:txBody>
          <a:bodyPr vert="horz" wrap="square" lIns="109713" tIns="68570" rIns="109713" bIns="68570" rtlCol="0" anchor="t">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1324" dirty="0">
                <a:solidFill>
                  <a:schemeClr val="tx2">
                    <a:lumMod val="95000"/>
                    <a:lumOff val="5000"/>
                  </a:schemeClr>
                </a:solidFill>
                <a:latin typeface="Segoe UI Light" panose="020B0502040204020203" pitchFamily="34" charset="0"/>
                <a:cs typeface="Segoe UI Light" panose="020B0502040204020203" pitchFamily="34" charset="0"/>
              </a:rPr>
              <a:t>File | New</a:t>
            </a:r>
          </a:p>
          <a:p>
            <a:pPr marL="342834" indent="-342834"/>
            <a:r>
              <a:rPr lang="en-US" sz="1029" dirty="0">
                <a:solidFill>
                  <a:schemeClr val="tx2">
                    <a:lumMod val="95000"/>
                    <a:lumOff val="5000"/>
                  </a:schemeClr>
                </a:solidFill>
                <a:latin typeface="Segoe UI"/>
                <a:cs typeface="Segoe UI"/>
              </a:rPr>
              <a:t>Multi-platform App UI (.NET)</a:t>
            </a:r>
          </a:p>
          <a:p>
            <a:pPr marL="342834" indent="-342834"/>
            <a:endParaRPr lang="en-US" sz="1029" dirty="0">
              <a:solidFill>
                <a:schemeClr val="tx2">
                  <a:lumMod val="95000"/>
                  <a:lumOff val="5000"/>
                </a:schemeClr>
              </a:solidFill>
              <a:latin typeface="Segoe UI"/>
              <a:cs typeface="Segoe UI"/>
            </a:endParaRPr>
          </a:p>
          <a:p>
            <a:pPr marL="0" indent="0">
              <a:buNone/>
            </a:pPr>
            <a:r>
              <a:rPr lang="en-US" sz="1324" dirty="0">
                <a:solidFill>
                  <a:schemeClr val="tx2">
                    <a:lumMod val="95000"/>
                    <a:lumOff val="5000"/>
                  </a:schemeClr>
                </a:solidFill>
                <a:latin typeface="Segoe UI Light"/>
                <a:cs typeface="Segoe UI"/>
              </a:rPr>
              <a:t>CLI</a:t>
            </a:r>
          </a:p>
          <a:p>
            <a:pPr marL="251888" indent="-251888"/>
            <a:r>
              <a:rPr lang="en-US" sz="1029" dirty="0">
                <a:solidFill>
                  <a:schemeClr val="tx2">
                    <a:lumMod val="95000"/>
                    <a:lumOff val="5000"/>
                  </a:schemeClr>
                </a:solidFill>
                <a:latin typeface="Segoe UI"/>
                <a:cs typeface="Segoe UI"/>
              </a:rPr>
              <a:t>dotnet install </a:t>
            </a:r>
            <a:r>
              <a:rPr lang="en-US" sz="1029" dirty="0" err="1">
                <a:solidFill>
                  <a:schemeClr val="tx2">
                    <a:lumMod val="95000"/>
                    <a:lumOff val="5000"/>
                  </a:schemeClr>
                </a:solidFill>
                <a:latin typeface="Segoe UI"/>
                <a:cs typeface="Segoe UI"/>
              </a:rPr>
              <a:t>maui</a:t>
            </a:r>
            <a:endParaRPr lang="en-US" sz="1029" dirty="0">
              <a:solidFill>
                <a:schemeClr val="tx2">
                  <a:lumMod val="95000"/>
                  <a:lumOff val="5000"/>
                </a:schemeClr>
              </a:solidFill>
            </a:endParaRPr>
          </a:p>
          <a:p>
            <a:pPr marL="251888" indent="-251888"/>
            <a:r>
              <a:rPr lang="en-US" sz="1029" dirty="0">
                <a:solidFill>
                  <a:schemeClr val="tx2">
                    <a:lumMod val="95000"/>
                    <a:lumOff val="5000"/>
                  </a:schemeClr>
                </a:solidFill>
                <a:latin typeface="Segoe UI"/>
                <a:cs typeface="Segoe UI"/>
              </a:rPr>
              <a:t>dotnet new </a:t>
            </a:r>
            <a:r>
              <a:rPr lang="en-US" sz="1029" dirty="0" err="1">
                <a:solidFill>
                  <a:schemeClr val="tx2">
                    <a:lumMod val="95000"/>
                    <a:lumOff val="5000"/>
                  </a:schemeClr>
                </a:solidFill>
                <a:latin typeface="Segoe UI"/>
                <a:cs typeface="Segoe UI"/>
              </a:rPr>
              <a:t>maui</a:t>
            </a:r>
            <a:endParaRPr lang="en-US" sz="1029" dirty="0">
              <a:solidFill>
                <a:schemeClr val="tx2">
                  <a:lumMod val="95000"/>
                  <a:lumOff val="5000"/>
                </a:schemeClr>
              </a:solidFill>
              <a:latin typeface="Segoe UI"/>
              <a:cs typeface="Segoe UI"/>
            </a:endParaRPr>
          </a:p>
          <a:p>
            <a:pPr marL="251888" indent="-251888"/>
            <a:endParaRPr lang="en-US" sz="1029" dirty="0">
              <a:solidFill>
                <a:schemeClr val="tx2">
                  <a:lumMod val="95000"/>
                  <a:lumOff val="5000"/>
                </a:schemeClr>
              </a:solidFill>
              <a:latin typeface="Segoe UI"/>
              <a:cs typeface="Segoe UI"/>
            </a:endParaRPr>
          </a:p>
          <a:p>
            <a:pPr marL="0" indent="0">
              <a:buNone/>
            </a:pPr>
            <a:r>
              <a:rPr lang="en-US" sz="1324" dirty="0">
                <a:solidFill>
                  <a:schemeClr val="tx2">
                    <a:lumMod val="95000"/>
                    <a:lumOff val="5000"/>
                  </a:schemeClr>
                </a:solidFill>
                <a:latin typeface="Segoe UI Light" panose="020B0502040204020203" pitchFamily="34" charset="0"/>
                <a:cs typeface="Segoe UI Light" panose="020B0502040204020203" pitchFamily="34" charset="0"/>
              </a:rPr>
              <a:t>Namespaces </a:t>
            </a:r>
          </a:p>
          <a:p>
            <a:pPr marL="342834" indent="-342834"/>
            <a:r>
              <a:rPr lang="en-US" sz="1029" dirty="0" err="1">
                <a:solidFill>
                  <a:schemeClr val="tx2">
                    <a:lumMod val="95000"/>
                    <a:lumOff val="5000"/>
                  </a:schemeClr>
                </a:solidFill>
                <a:latin typeface="Segoe UI"/>
                <a:cs typeface="Segoe UI"/>
              </a:rPr>
              <a:t>Microsoft.Maui</a:t>
            </a:r>
            <a:r>
              <a:rPr lang="en-US" sz="1029" dirty="0">
                <a:solidFill>
                  <a:schemeClr val="tx2">
                    <a:lumMod val="95000"/>
                    <a:lumOff val="5000"/>
                  </a:schemeClr>
                </a:solidFill>
                <a:latin typeface="Segoe UI"/>
                <a:cs typeface="Segoe UI"/>
              </a:rPr>
              <a:t> 	(antes </a:t>
            </a:r>
            <a:r>
              <a:rPr lang="en-US" sz="1029" dirty="0" err="1">
                <a:solidFill>
                  <a:schemeClr val="tx2">
                    <a:lumMod val="95000"/>
                    <a:lumOff val="5000"/>
                  </a:schemeClr>
                </a:solidFill>
                <a:latin typeface="Segoe UI"/>
                <a:cs typeface="Segoe UI"/>
              </a:rPr>
              <a:t>Xamarin.Forms</a:t>
            </a:r>
            <a:r>
              <a:rPr lang="en-US" sz="1029" dirty="0">
                <a:solidFill>
                  <a:schemeClr val="tx2">
                    <a:lumMod val="95000"/>
                    <a:lumOff val="5000"/>
                  </a:schemeClr>
                </a:solidFill>
                <a:latin typeface="Segoe UI"/>
                <a:cs typeface="Segoe UI"/>
              </a:rPr>
              <a:t>)</a:t>
            </a:r>
          </a:p>
          <a:p>
            <a:pPr marL="342834" indent="-342834"/>
            <a:r>
              <a:rPr lang="en-US" sz="1029" dirty="0" err="1">
                <a:solidFill>
                  <a:schemeClr val="tx2">
                    <a:lumMod val="95000"/>
                    <a:lumOff val="5000"/>
                  </a:schemeClr>
                </a:solidFill>
                <a:latin typeface="Segoe UI"/>
                <a:cs typeface="Segoe UI"/>
              </a:rPr>
              <a:t>Microsoft.Device</a:t>
            </a:r>
            <a:r>
              <a:rPr lang="en-US" sz="1029" dirty="0">
                <a:solidFill>
                  <a:schemeClr val="tx2">
                    <a:lumMod val="95000"/>
                    <a:lumOff val="5000"/>
                  </a:schemeClr>
                </a:solidFill>
                <a:latin typeface="Segoe UI"/>
                <a:cs typeface="Segoe UI"/>
              </a:rPr>
              <a:t> 	(antes </a:t>
            </a:r>
            <a:r>
              <a:rPr lang="en-US" sz="1029" dirty="0" err="1">
                <a:solidFill>
                  <a:schemeClr val="tx2">
                    <a:lumMod val="95000"/>
                    <a:lumOff val="5000"/>
                  </a:schemeClr>
                </a:solidFill>
                <a:latin typeface="Segoe UI"/>
                <a:cs typeface="Segoe UI"/>
              </a:rPr>
              <a:t>Xamarin.Essentials</a:t>
            </a:r>
            <a:r>
              <a:rPr lang="en-US" sz="1029" dirty="0">
                <a:solidFill>
                  <a:schemeClr val="tx2">
                    <a:lumMod val="95000"/>
                    <a:lumOff val="5000"/>
                  </a:schemeClr>
                </a:solidFill>
                <a:latin typeface="Segoe UI"/>
                <a:cs typeface="Segoe UI"/>
              </a:rPr>
              <a:t>)</a:t>
            </a:r>
            <a:endParaRPr lang="en-US" sz="1029" dirty="0">
              <a:solidFill>
                <a:schemeClr val="tx2">
                  <a:lumMod val="95000"/>
                  <a:lumOff val="5000"/>
                </a:schemeClr>
              </a:solidFill>
            </a:endParaRPr>
          </a:p>
        </p:txBody>
      </p:sp>
    </p:spTree>
    <p:extLst>
      <p:ext uri="{BB962C8B-B14F-4D97-AF65-F5344CB8AC3E}">
        <p14:creationId xmlns:p14="http://schemas.microsoft.com/office/powerpoint/2010/main" val="946623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par>
                                <p:cTn id="23" presetID="10"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xEl>
                                              <p:pRg st="0" end="0"/>
                                            </p:txEl>
                                          </p:spTgt>
                                        </p:tgtEl>
                                        <p:attrNameLst>
                                          <p:attrName>style.visibility</p:attrName>
                                        </p:attrNameLst>
                                      </p:cBhvr>
                                      <p:to>
                                        <p:strVal val="visible"/>
                                      </p:to>
                                    </p:set>
                                    <p:animEffect transition="in" filter="fade">
                                      <p:cBhvr>
                                        <p:cTn id="28" dur="500"/>
                                        <p:tgtEl>
                                          <p:spTgt spid="2">
                                            <p:txEl>
                                              <p:pRg st="0" end="0"/>
                                            </p:txEl>
                                          </p:spTgt>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2">
                                            <p:txEl>
                                              <p:pRg st="1" end="1"/>
                                            </p:txEl>
                                          </p:spTgt>
                                        </p:tgtEl>
                                        <p:attrNameLst>
                                          <p:attrName>style.visibility</p:attrName>
                                        </p:attrNameLst>
                                      </p:cBhvr>
                                      <p:to>
                                        <p:strVal val="visible"/>
                                      </p:to>
                                    </p:set>
                                    <p:animEffect transition="in" filter="fade">
                                      <p:cBhvr>
                                        <p:cTn id="32" dur="500"/>
                                        <p:tgtEl>
                                          <p:spTgt spid="2">
                                            <p:txEl>
                                              <p:pRg st="1" end="1"/>
                                            </p:txEl>
                                          </p:spTgt>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2">
                                            <p:txEl>
                                              <p:pRg st="2" end="2"/>
                                            </p:txEl>
                                          </p:spTgt>
                                        </p:tgtEl>
                                        <p:attrNameLst>
                                          <p:attrName>style.visibility</p:attrName>
                                        </p:attrNameLst>
                                      </p:cBhvr>
                                      <p:to>
                                        <p:strVal val="visible"/>
                                      </p:to>
                                    </p:set>
                                    <p:animEffect transition="in" filter="fade">
                                      <p:cBhvr>
                                        <p:cTn id="36" dur="500"/>
                                        <p:tgtEl>
                                          <p:spTgt spid="2">
                                            <p:txEl>
                                              <p:pRg st="2" end="2"/>
                                            </p:txEl>
                                          </p:spTgt>
                                        </p:tgtEl>
                                      </p:cBhvr>
                                    </p:animEffec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2">
                                            <p:txEl>
                                              <p:pRg st="3" end="3"/>
                                            </p:txEl>
                                          </p:spTgt>
                                        </p:tgtEl>
                                        <p:attrNameLst>
                                          <p:attrName>style.visibility</p:attrName>
                                        </p:attrNameLst>
                                      </p:cBhvr>
                                      <p:to>
                                        <p:strVal val="visible"/>
                                      </p:to>
                                    </p:set>
                                    <p:animEffect transition="in" filter="fade">
                                      <p:cBhvr>
                                        <p:cTn id="40" dur="500"/>
                                        <p:tgtEl>
                                          <p:spTgt spid="2">
                                            <p:txEl>
                                              <p:pRg st="3" end="3"/>
                                            </p:txEl>
                                          </p:spTgt>
                                        </p:tgtEl>
                                      </p:cBhvr>
                                    </p:animEffect>
                                  </p:childTnLst>
                                </p:cTn>
                              </p:par>
                            </p:childTnLst>
                          </p:cTn>
                        </p:par>
                        <p:par>
                          <p:cTn id="41" fill="hold">
                            <p:stCondLst>
                              <p:cond delay="3500"/>
                            </p:stCondLst>
                            <p:childTnLst>
                              <p:par>
                                <p:cTn id="42" presetID="10" presetClass="entr" presetSubtype="0" fill="hold" grpId="0" nodeType="afterEffect">
                                  <p:stCondLst>
                                    <p:cond delay="0"/>
                                  </p:stCondLst>
                                  <p:childTnLst>
                                    <p:set>
                                      <p:cBhvr>
                                        <p:cTn id="43" dur="1" fill="hold">
                                          <p:stCondLst>
                                            <p:cond delay="0"/>
                                          </p:stCondLst>
                                        </p:cTn>
                                        <p:tgtEl>
                                          <p:spTgt spid="2">
                                            <p:txEl>
                                              <p:pRg st="4" end="4"/>
                                            </p:txEl>
                                          </p:spTgt>
                                        </p:tgtEl>
                                        <p:attrNameLst>
                                          <p:attrName>style.visibility</p:attrName>
                                        </p:attrNameLst>
                                      </p:cBhvr>
                                      <p:to>
                                        <p:strVal val="visible"/>
                                      </p:to>
                                    </p:set>
                                    <p:animEffect transition="in" filter="fade">
                                      <p:cBhvr>
                                        <p:cTn id="44" dur="500"/>
                                        <p:tgtEl>
                                          <p:spTgt spid="2">
                                            <p:txEl>
                                              <p:pRg st="4" end="4"/>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
                                            <p:txEl>
                                              <p:pRg st="5" end="5"/>
                                            </p:txEl>
                                          </p:spTgt>
                                        </p:tgtEl>
                                        <p:attrNameLst>
                                          <p:attrName>style.visibility</p:attrName>
                                        </p:attrNameLst>
                                      </p:cBhvr>
                                      <p:to>
                                        <p:strVal val="visible"/>
                                      </p:to>
                                    </p:set>
                                    <p:animEffect transition="in" filter="fade">
                                      <p:cBhvr>
                                        <p:cTn id="47" dur="500"/>
                                        <p:tgtEl>
                                          <p:spTgt spid="2">
                                            <p:txEl>
                                              <p:pRg st="5" end="5"/>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fade">
                                      <p:cBhvr>
                                        <p:cTn id="50" dur="500"/>
                                        <p:tgtEl>
                                          <p:spTgt spid="3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fade">
                                      <p:cBhvr>
                                        <p:cTn id="55"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animBg="1"/>
      <p:bldP spid="36" grpId="0" animBg="1"/>
      <p:bldP spid="5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a:xfrm>
            <a:off x="327657" y="744575"/>
            <a:ext cx="8520600" cy="2052600"/>
          </a:xfrm>
        </p:spPr>
        <p:txBody>
          <a:bodyPr/>
          <a:lstStyle/>
          <a:p>
            <a:r>
              <a:rPr lang="es-ES" sz="3971" dirty="0">
                <a:solidFill>
                  <a:schemeClr val="bg1"/>
                </a:solidFill>
              </a:rPr>
              <a:t>Tendencias actuales</a:t>
            </a:r>
          </a:p>
        </p:txBody>
      </p:sp>
      <p:sp>
        <p:nvSpPr>
          <p:cNvPr id="5" name="Marcador de texto 4"/>
          <p:cNvSpPr>
            <a:spLocks noGrp="1"/>
          </p:cNvSpPr>
          <p:nvPr>
            <p:ph type="subTitle" idx="1"/>
          </p:nvPr>
        </p:nvSpPr>
        <p:spPr>
          <a:xfrm>
            <a:off x="1" y="2797176"/>
            <a:ext cx="9070778" cy="446302"/>
          </a:xfrm>
        </p:spPr>
        <p:txBody>
          <a:bodyPr/>
          <a:lstStyle/>
          <a:p>
            <a:r>
              <a:rPr lang="es-ES" sz="2000" dirty="0">
                <a:solidFill>
                  <a:schemeClr val="bg1"/>
                </a:solidFill>
              </a:rPr>
              <a:t>Diseño de Apps móviles</a:t>
            </a:r>
          </a:p>
        </p:txBody>
      </p:sp>
    </p:spTree>
    <p:extLst>
      <p:ext uri="{BB962C8B-B14F-4D97-AF65-F5344CB8AC3E}">
        <p14:creationId xmlns:p14="http://schemas.microsoft.com/office/powerpoint/2010/main" val="986193519"/>
      </p:ext>
    </p:extLst>
  </p:cSld>
  <p:clrMapOvr>
    <a:masterClrMapping/>
  </p:clrMapOvr>
  <p:transition spd="med">
    <p:blinds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F346D2-B305-024D-95B4-633ED656A98B}"/>
              </a:ext>
            </a:extLst>
          </p:cNvPr>
          <p:cNvSpPr>
            <a:spLocks noGrp="1"/>
          </p:cNvSpPr>
          <p:nvPr>
            <p:ph type="body" sz="quarter" idx="10"/>
          </p:nvPr>
        </p:nvSpPr>
        <p:spPr>
          <a:xfrm>
            <a:off x="701387" y="1193217"/>
            <a:ext cx="2961184" cy="3149580"/>
          </a:xfrm>
        </p:spPr>
        <p:txBody>
          <a:bodyPr/>
          <a:lstStyle/>
          <a:p>
            <a:r>
              <a:rPr lang="es-ES" sz="1800" dirty="0">
                <a:solidFill>
                  <a:schemeClr val="tx2">
                    <a:lumMod val="95000"/>
                    <a:lumOff val="5000"/>
                  </a:schemeClr>
                </a:solidFill>
              </a:rPr>
              <a:t>Más opciones de navegación.</a:t>
            </a:r>
          </a:p>
          <a:p>
            <a:r>
              <a:rPr lang="es-ES" sz="1800" dirty="0">
                <a:solidFill>
                  <a:schemeClr val="tx2">
                    <a:lumMod val="95000"/>
                    <a:lumOff val="5000"/>
                  </a:schemeClr>
                </a:solidFill>
              </a:rPr>
              <a:t>Gradientes.</a:t>
            </a:r>
          </a:p>
          <a:p>
            <a:r>
              <a:rPr lang="es-ES" sz="1800" dirty="0">
                <a:solidFill>
                  <a:schemeClr val="tx2">
                    <a:lumMod val="95000"/>
                    <a:lumOff val="5000"/>
                  </a:schemeClr>
                </a:solidFill>
              </a:rPr>
              <a:t>Animaciones dinámicas.</a:t>
            </a:r>
          </a:p>
          <a:p>
            <a:r>
              <a:rPr lang="es-ES" sz="1800" dirty="0">
                <a:solidFill>
                  <a:schemeClr val="tx2">
                    <a:lumMod val="95000"/>
                    <a:lumOff val="5000"/>
                  </a:schemeClr>
                </a:solidFill>
              </a:rPr>
              <a:t>Mayor uso de gestos (</a:t>
            </a:r>
            <a:r>
              <a:rPr lang="es-ES" sz="1800" dirty="0" err="1">
                <a:solidFill>
                  <a:schemeClr val="tx2">
                    <a:lumMod val="95000"/>
                    <a:lumOff val="5000"/>
                  </a:schemeClr>
                </a:solidFill>
              </a:rPr>
              <a:t>Swipe</a:t>
            </a:r>
            <a:r>
              <a:rPr lang="es-ES" sz="1800" dirty="0">
                <a:solidFill>
                  <a:schemeClr val="tx2">
                    <a:lumMod val="95000"/>
                    <a:lumOff val="5000"/>
                  </a:schemeClr>
                </a:solidFill>
              </a:rPr>
              <a:t> lo más usado).</a:t>
            </a:r>
          </a:p>
          <a:p>
            <a:r>
              <a:rPr lang="es-ES" sz="1800" dirty="0">
                <a:solidFill>
                  <a:schemeClr val="tx2">
                    <a:lumMod val="95000"/>
                    <a:lumOff val="5000"/>
                  </a:schemeClr>
                </a:solidFill>
              </a:rPr>
              <a:t>Flat </a:t>
            </a:r>
            <a:r>
              <a:rPr lang="es-ES" sz="1800" dirty="0" err="1">
                <a:solidFill>
                  <a:schemeClr val="tx2">
                    <a:lumMod val="95000"/>
                    <a:lumOff val="5000"/>
                  </a:schemeClr>
                </a:solidFill>
              </a:rPr>
              <a:t>style</a:t>
            </a:r>
            <a:r>
              <a:rPr lang="es-ES" sz="1800" dirty="0">
                <a:solidFill>
                  <a:schemeClr val="tx2">
                    <a:lumMod val="95000"/>
                    <a:lumOff val="5000"/>
                  </a:schemeClr>
                </a:solidFill>
              </a:rPr>
              <a:t>, </a:t>
            </a:r>
            <a:r>
              <a:rPr lang="es-ES" sz="1800" dirty="0" err="1">
                <a:solidFill>
                  <a:schemeClr val="tx2">
                    <a:lumMod val="95000"/>
                    <a:lumOff val="5000"/>
                  </a:schemeClr>
                </a:solidFill>
              </a:rPr>
              <a:t>Dark</a:t>
            </a:r>
            <a:r>
              <a:rPr lang="es-ES" sz="1800" dirty="0">
                <a:solidFill>
                  <a:schemeClr val="tx2">
                    <a:lumMod val="95000"/>
                    <a:lumOff val="5000"/>
                  </a:schemeClr>
                </a:solidFill>
              </a:rPr>
              <a:t> </a:t>
            </a:r>
            <a:r>
              <a:rPr lang="es-ES" sz="1800" dirty="0" err="1">
                <a:solidFill>
                  <a:schemeClr val="tx2">
                    <a:lumMod val="95000"/>
                    <a:lumOff val="5000"/>
                  </a:schemeClr>
                </a:solidFill>
              </a:rPr>
              <a:t>mode</a:t>
            </a:r>
            <a:r>
              <a:rPr lang="es-ES" sz="1800" dirty="0">
                <a:solidFill>
                  <a:schemeClr val="tx2">
                    <a:lumMod val="95000"/>
                    <a:lumOff val="5000"/>
                  </a:schemeClr>
                </a:solidFill>
              </a:rPr>
              <a:t>.</a:t>
            </a:r>
          </a:p>
          <a:p>
            <a:r>
              <a:rPr lang="es-ES" sz="1800" dirty="0">
                <a:solidFill>
                  <a:schemeClr val="tx2">
                    <a:lumMod val="95000"/>
                    <a:lumOff val="5000"/>
                  </a:schemeClr>
                </a:solidFill>
              </a:rPr>
              <a:t>Mayor uso de ilustraciones.</a:t>
            </a:r>
            <a:endParaRPr lang="en-US" sz="1800" dirty="0">
              <a:solidFill>
                <a:schemeClr val="tx2">
                  <a:lumMod val="95000"/>
                  <a:lumOff val="5000"/>
                </a:schemeClr>
              </a:solidFill>
            </a:endParaRPr>
          </a:p>
          <a:p>
            <a:pPr lvl="1"/>
            <a:endParaRPr lang="en-US" dirty="0"/>
          </a:p>
        </p:txBody>
      </p:sp>
      <p:sp>
        <p:nvSpPr>
          <p:cNvPr id="3" name="Title 2">
            <a:extLst>
              <a:ext uri="{FF2B5EF4-FFF2-40B4-BE49-F238E27FC236}">
                <a16:creationId xmlns:a16="http://schemas.microsoft.com/office/drawing/2014/main" id="{8C558C79-3D32-8F4B-B612-F0D0E873572F}"/>
              </a:ext>
            </a:extLst>
          </p:cNvPr>
          <p:cNvSpPr>
            <a:spLocks noGrp="1"/>
          </p:cNvSpPr>
          <p:nvPr>
            <p:ph type="title"/>
          </p:nvPr>
        </p:nvSpPr>
        <p:spPr/>
        <p:txBody>
          <a:bodyPr/>
          <a:lstStyle/>
          <a:p>
            <a:r>
              <a:rPr lang="en-US" dirty="0" err="1">
                <a:solidFill>
                  <a:schemeClr val="tx2">
                    <a:lumMod val="95000"/>
                    <a:lumOff val="5000"/>
                  </a:schemeClr>
                </a:solidFill>
              </a:rPr>
              <a:t>Tendencias</a:t>
            </a:r>
            <a:r>
              <a:rPr lang="en-US" dirty="0">
                <a:solidFill>
                  <a:schemeClr val="tx2">
                    <a:lumMod val="95000"/>
                    <a:lumOff val="5000"/>
                  </a:schemeClr>
                </a:solidFill>
              </a:rPr>
              <a:t> </a:t>
            </a:r>
            <a:r>
              <a:rPr lang="en-US" dirty="0" err="1">
                <a:solidFill>
                  <a:schemeClr val="tx2">
                    <a:lumMod val="95000"/>
                    <a:lumOff val="5000"/>
                  </a:schemeClr>
                </a:solidFill>
              </a:rPr>
              <a:t>en</a:t>
            </a:r>
            <a:r>
              <a:rPr lang="en-US" dirty="0">
                <a:solidFill>
                  <a:schemeClr val="tx2">
                    <a:lumMod val="95000"/>
                    <a:lumOff val="5000"/>
                  </a:schemeClr>
                </a:solidFill>
              </a:rPr>
              <a:t> </a:t>
            </a:r>
            <a:r>
              <a:rPr lang="en-US" dirty="0" err="1">
                <a:solidFill>
                  <a:schemeClr val="tx2">
                    <a:lumMod val="95000"/>
                    <a:lumOff val="5000"/>
                  </a:schemeClr>
                </a:solidFill>
              </a:rPr>
              <a:t>diseño</a:t>
            </a:r>
            <a:r>
              <a:rPr lang="en-US" dirty="0">
                <a:solidFill>
                  <a:schemeClr val="tx2">
                    <a:lumMod val="95000"/>
                    <a:lumOff val="5000"/>
                  </a:schemeClr>
                </a:solidFill>
              </a:rPr>
              <a:t> de Apps </a:t>
            </a:r>
            <a:r>
              <a:rPr lang="en-US" dirty="0" err="1">
                <a:solidFill>
                  <a:schemeClr val="tx2">
                    <a:lumMod val="95000"/>
                    <a:lumOff val="5000"/>
                  </a:schemeClr>
                </a:solidFill>
              </a:rPr>
              <a:t>móviles</a:t>
            </a:r>
            <a:endParaRPr lang="en-US" dirty="0">
              <a:solidFill>
                <a:schemeClr val="tx2">
                  <a:lumMod val="95000"/>
                  <a:lumOff val="5000"/>
                </a:schemeClr>
              </a:solidFill>
            </a:endParaRPr>
          </a:p>
        </p:txBody>
      </p:sp>
      <p:pic>
        <p:nvPicPr>
          <p:cNvPr id="6" name="shoes_app_iphone_color_bg">
            <a:hlinkClick r:id="" action="ppaction://media"/>
            <a:extLst>
              <a:ext uri="{FF2B5EF4-FFF2-40B4-BE49-F238E27FC236}">
                <a16:creationId xmlns:a16="http://schemas.microsoft.com/office/drawing/2014/main" id="{9A2BC665-A892-4C34-A983-53DE5A5841B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935895" y="1087064"/>
            <a:ext cx="4745283" cy="3558962"/>
          </a:xfrm>
          <a:prstGeom prst="rect">
            <a:avLst/>
          </a:prstGeom>
        </p:spPr>
      </p:pic>
    </p:spTree>
    <p:extLst>
      <p:ext uri="{BB962C8B-B14F-4D97-AF65-F5344CB8AC3E}">
        <p14:creationId xmlns:p14="http://schemas.microsoft.com/office/powerpoint/2010/main" val="2819231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73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a:xfrm>
            <a:off x="327657" y="744575"/>
            <a:ext cx="8520600" cy="2052600"/>
          </a:xfrm>
        </p:spPr>
        <p:txBody>
          <a:bodyPr/>
          <a:lstStyle/>
          <a:p>
            <a:r>
              <a:rPr lang="es-ES" sz="3971" dirty="0">
                <a:solidFill>
                  <a:schemeClr val="bg1"/>
                </a:solidFill>
              </a:rPr>
              <a:t>Tendencias</a:t>
            </a:r>
          </a:p>
        </p:txBody>
      </p:sp>
      <p:sp>
        <p:nvSpPr>
          <p:cNvPr id="5" name="Marcador de texto 4"/>
          <p:cNvSpPr>
            <a:spLocks noGrp="1"/>
          </p:cNvSpPr>
          <p:nvPr>
            <p:ph type="subTitle" idx="1"/>
          </p:nvPr>
        </p:nvSpPr>
        <p:spPr>
          <a:xfrm>
            <a:off x="1" y="2797176"/>
            <a:ext cx="9070778" cy="446302"/>
          </a:xfrm>
        </p:spPr>
        <p:txBody>
          <a:bodyPr/>
          <a:lstStyle/>
          <a:p>
            <a:r>
              <a:rPr lang="es-ES" sz="2000" dirty="0">
                <a:solidFill>
                  <a:schemeClr val="bg1"/>
                </a:solidFill>
              </a:rPr>
              <a:t>La búsqueda de la inspiración</a:t>
            </a:r>
          </a:p>
        </p:txBody>
      </p:sp>
    </p:spTree>
    <p:extLst>
      <p:ext uri="{BB962C8B-B14F-4D97-AF65-F5344CB8AC3E}">
        <p14:creationId xmlns:p14="http://schemas.microsoft.com/office/powerpoint/2010/main" val="4195838265"/>
      </p:ext>
    </p:extLst>
  </p:cSld>
  <p:clrMapOvr>
    <a:masterClrMapping/>
  </p:clrMapOvr>
  <p:transition spd="med">
    <p:blinds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7BFF29-93A5-445E-B15C-E5780A68F560}"/>
              </a:ext>
            </a:extLst>
          </p:cNvPr>
          <p:cNvSpPr>
            <a:spLocks noGrp="1"/>
          </p:cNvSpPr>
          <p:nvPr>
            <p:ph type="title"/>
          </p:nvPr>
        </p:nvSpPr>
        <p:spPr/>
        <p:txBody>
          <a:bodyPr/>
          <a:lstStyle/>
          <a:p>
            <a:r>
              <a:rPr lang="es-ES" dirty="0">
                <a:solidFill>
                  <a:schemeClr val="tx2">
                    <a:lumMod val="95000"/>
                    <a:lumOff val="5000"/>
                  </a:schemeClr>
                </a:solidFill>
              </a:rPr>
              <a:t>La búsqueda de la inspiración</a:t>
            </a:r>
          </a:p>
        </p:txBody>
      </p:sp>
      <p:sp>
        <p:nvSpPr>
          <p:cNvPr id="3" name="Marcador de texto 2">
            <a:extLst>
              <a:ext uri="{FF2B5EF4-FFF2-40B4-BE49-F238E27FC236}">
                <a16:creationId xmlns:a16="http://schemas.microsoft.com/office/drawing/2014/main" id="{97C95C39-955F-4B0B-962A-8B839E1F20B3}"/>
              </a:ext>
            </a:extLst>
          </p:cNvPr>
          <p:cNvSpPr>
            <a:spLocks noGrp="1"/>
          </p:cNvSpPr>
          <p:nvPr>
            <p:ph type="body" sz="quarter" idx="10"/>
          </p:nvPr>
        </p:nvSpPr>
        <p:spPr>
          <a:xfrm>
            <a:off x="439793" y="1075778"/>
            <a:ext cx="3581174" cy="3472233"/>
          </a:xfrm>
        </p:spPr>
        <p:txBody>
          <a:bodyPr/>
          <a:lstStyle/>
          <a:p>
            <a:r>
              <a:rPr lang="es-ES" sz="1800" dirty="0">
                <a:solidFill>
                  <a:schemeClr val="tx2">
                    <a:lumMod val="95000"/>
                    <a:lumOff val="5000"/>
                  </a:schemeClr>
                </a:solidFill>
              </a:rPr>
              <a:t>Te puede ayudar:</a:t>
            </a:r>
          </a:p>
          <a:p>
            <a:pPr marL="428625" indent="-428625">
              <a:buFont typeface="Arial" panose="020B0604020202020204" pitchFamily="34" charset="0"/>
              <a:buChar char="•"/>
            </a:pPr>
            <a:r>
              <a:rPr lang="es-ES" sz="1800" dirty="0">
                <a:solidFill>
                  <a:schemeClr val="tx2">
                    <a:lumMod val="95000"/>
                    <a:lumOff val="5000"/>
                  </a:schemeClr>
                </a:solidFill>
              </a:rPr>
              <a:t>Páginas donde poder buscar diseños creados por diseñadores. Ejemplo: </a:t>
            </a:r>
            <a:r>
              <a:rPr lang="es-ES" sz="1800" dirty="0" err="1">
                <a:solidFill>
                  <a:schemeClr val="tx2">
                    <a:lumMod val="95000"/>
                    <a:lumOff val="5000"/>
                  </a:schemeClr>
                </a:solidFill>
                <a:hlinkClick r:id="rId2">
                  <a:extLst>
                    <a:ext uri="{A12FA001-AC4F-418D-AE19-62706E023703}">
                      <ahyp:hlinkClr xmlns:ahyp="http://schemas.microsoft.com/office/drawing/2018/hyperlinkcolor" val="tx"/>
                    </a:ext>
                  </a:extLst>
                </a:hlinkClick>
              </a:rPr>
              <a:t>Dribbble</a:t>
            </a:r>
            <a:r>
              <a:rPr lang="es-ES" sz="1800" dirty="0">
                <a:solidFill>
                  <a:schemeClr val="tx2">
                    <a:lumMod val="95000"/>
                    <a:lumOff val="5000"/>
                  </a:schemeClr>
                </a:solidFill>
              </a:rPr>
              <a:t>.</a:t>
            </a:r>
          </a:p>
          <a:p>
            <a:pPr marL="428625" indent="-428625">
              <a:buFont typeface="Arial" panose="020B0604020202020204" pitchFamily="34" charset="0"/>
              <a:buChar char="•"/>
            </a:pPr>
            <a:r>
              <a:rPr lang="es-ES" sz="1800" dirty="0">
                <a:solidFill>
                  <a:schemeClr val="tx2">
                    <a:lumMod val="95000"/>
                    <a:lumOff val="5000"/>
                  </a:schemeClr>
                </a:solidFill>
              </a:rPr>
              <a:t>Combinar bien colores es importante.</a:t>
            </a:r>
          </a:p>
          <a:p>
            <a:pPr marL="428625" indent="-428625">
              <a:buFont typeface="Arial" panose="020B0604020202020204" pitchFamily="34" charset="0"/>
              <a:buChar char="•"/>
            </a:pPr>
            <a:r>
              <a:rPr lang="es-ES" sz="1350" dirty="0">
                <a:solidFill>
                  <a:schemeClr val="tx2">
                    <a:lumMod val="95000"/>
                    <a:lumOff val="5000"/>
                  </a:schemeClr>
                </a:solidFill>
                <a:hlinkClick r:id="rId3">
                  <a:extLst>
                    <a:ext uri="{A12FA001-AC4F-418D-AE19-62706E023703}">
                      <ahyp:hlinkClr xmlns:ahyp="http://schemas.microsoft.com/office/drawing/2018/hyperlinkcolor" val="tx"/>
                    </a:ext>
                  </a:extLst>
                </a:hlinkClick>
              </a:rPr>
              <a:t>Adobe Color</a:t>
            </a:r>
            <a:r>
              <a:rPr lang="es-ES" sz="1350" dirty="0">
                <a:solidFill>
                  <a:schemeClr val="tx2">
                    <a:lumMod val="95000"/>
                    <a:lumOff val="5000"/>
                  </a:schemeClr>
                </a:solidFill>
              </a:rPr>
              <a:t>: Crear colores complementarios, compuestos, etc.</a:t>
            </a:r>
          </a:p>
          <a:p>
            <a:pPr marL="428625" indent="-428625">
              <a:buFont typeface="Arial" panose="020B0604020202020204" pitchFamily="34" charset="0"/>
              <a:buChar char="•"/>
            </a:pPr>
            <a:r>
              <a:rPr lang="es-ES" sz="1350" dirty="0">
                <a:solidFill>
                  <a:srgbClr val="287CE1"/>
                </a:solidFill>
                <a:hlinkClick r:id="rId4">
                  <a:extLst>
                    <a:ext uri="{A12FA001-AC4F-418D-AE19-62706E023703}">
                      <ahyp:hlinkClr xmlns:ahyp="http://schemas.microsoft.com/office/drawing/2018/hyperlinkcolor" val="tx"/>
                    </a:ext>
                  </a:extLst>
                </a:hlinkClick>
              </a:rPr>
              <a:t>Material Design </a:t>
            </a:r>
            <a:r>
              <a:rPr lang="es-ES" sz="1350" dirty="0" err="1">
                <a:solidFill>
                  <a:schemeClr val="tx2">
                    <a:lumMod val="95000"/>
                    <a:lumOff val="5000"/>
                  </a:schemeClr>
                </a:solidFill>
                <a:hlinkClick r:id="rId4">
                  <a:extLst>
                    <a:ext uri="{A12FA001-AC4F-418D-AE19-62706E023703}">
                      <ahyp:hlinkClr xmlns:ahyp="http://schemas.microsoft.com/office/drawing/2018/hyperlinkcolor" val="tx"/>
                    </a:ext>
                  </a:extLst>
                </a:hlinkClick>
              </a:rPr>
              <a:t>Palette</a:t>
            </a:r>
            <a:r>
              <a:rPr lang="es-ES" sz="1350" dirty="0">
                <a:solidFill>
                  <a:schemeClr val="tx2">
                    <a:lumMod val="95000"/>
                    <a:lumOff val="5000"/>
                  </a:schemeClr>
                </a:solidFill>
              </a:rPr>
              <a:t>: Crear paletas usando Material Design.</a:t>
            </a:r>
          </a:p>
          <a:p>
            <a:pPr marL="428625" indent="-428625">
              <a:buFont typeface="Arial" panose="020B0604020202020204" pitchFamily="34" charset="0"/>
              <a:buChar char="•"/>
            </a:pPr>
            <a:r>
              <a:rPr lang="es-ES" sz="1350" dirty="0" err="1">
                <a:solidFill>
                  <a:schemeClr val="tx2">
                    <a:lumMod val="95000"/>
                    <a:lumOff val="5000"/>
                  </a:schemeClr>
                </a:solidFill>
                <a:hlinkClick r:id="rId5">
                  <a:extLst>
                    <a:ext uri="{A12FA001-AC4F-418D-AE19-62706E023703}">
                      <ahyp:hlinkClr xmlns:ahyp="http://schemas.microsoft.com/office/drawing/2018/hyperlinkcolor" val="tx"/>
                    </a:ext>
                  </a:extLst>
                </a:hlinkClick>
              </a:rPr>
              <a:t>MyFonts</a:t>
            </a:r>
            <a:r>
              <a:rPr lang="es-ES" sz="1350" dirty="0">
                <a:solidFill>
                  <a:schemeClr val="tx2">
                    <a:lumMod val="95000"/>
                    <a:lumOff val="5000"/>
                  </a:schemeClr>
                </a:solidFill>
              </a:rPr>
              <a:t>: Buscar fuentes, detectar fuente usada en una imagen, etc.</a:t>
            </a:r>
          </a:p>
        </p:txBody>
      </p:sp>
      <p:pic>
        <p:nvPicPr>
          <p:cNvPr id="4" name="Imagen 3">
            <a:extLst>
              <a:ext uri="{FF2B5EF4-FFF2-40B4-BE49-F238E27FC236}">
                <a16:creationId xmlns:a16="http://schemas.microsoft.com/office/drawing/2014/main" id="{07E2E85E-DF2C-4610-A913-509AD991137B}"/>
              </a:ext>
            </a:extLst>
          </p:cNvPr>
          <p:cNvPicPr>
            <a:picLocks noChangeAspect="1"/>
          </p:cNvPicPr>
          <p:nvPr/>
        </p:nvPicPr>
        <p:blipFill>
          <a:blip r:embed="rId6"/>
          <a:stretch>
            <a:fillRect/>
          </a:stretch>
        </p:blipFill>
        <p:spPr>
          <a:xfrm>
            <a:off x="4020967" y="1261364"/>
            <a:ext cx="4922843" cy="2835852"/>
          </a:xfrm>
          <a:prstGeom prst="rect">
            <a:avLst/>
          </a:prstGeom>
        </p:spPr>
      </p:pic>
    </p:spTree>
    <p:extLst>
      <p:ext uri="{BB962C8B-B14F-4D97-AF65-F5344CB8AC3E}">
        <p14:creationId xmlns:p14="http://schemas.microsoft.com/office/powerpoint/2010/main" val="6528199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e Office">
  <a:themeElements>
    <a:clrScheme name="Custom 1">
      <a:dk1>
        <a:srgbClr val="BA2536"/>
      </a:dk1>
      <a:lt1>
        <a:srgbClr val="FFFFFF"/>
      </a:lt1>
      <a:dk2>
        <a:srgbClr val="000000"/>
      </a:dk2>
      <a:lt2>
        <a:srgbClr val="E7E6E6"/>
      </a:lt2>
      <a:accent1>
        <a:srgbClr val="BA2536"/>
      </a:accent1>
      <a:accent2>
        <a:srgbClr val="F4904C"/>
      </a:accent2>
      <a:accent3>
        <a:srgbClr val="287CE1"/>
      </a:accent3>
      <a:accent4>
        <a:srgbClr val="002C61"/>
      </a:accent4>
      <a:accent5>
        <a:srgbClr val="2BBBC9"/>
      </a:accent5>
      <a:accent6>
        <a:srgbClr val="EC3832"/>
      </a:accent6>
      <a:hlink>
        <a:srgbClr val="287CE1"/>
      </a:hlink>
      <a:folHlink>
        <a:srgbClr val="002C6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002EA1DC-A978-2F4D-8044-E08DAF96E711}" vid="{CB55E6C6-3829-CA4C-A04A-96A193465F5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5E697746F3F954E812D0F6E57DE2779" ma:contentTypeVersion="44" ma:contentTypeDescription="Create a new document." ma:contentTypeScope="" ma:versionID="8fa512db58dbb11ab78d06c005d6184f">
  <xsd:schema xmlns:xsd="http://www.w3.org/2001/XMLSchema" xmlns:xs="http://www.w3.org/2001/XMLSchema" xmlns:p="http://schemas.microsoft.com/office/2006/metadata/properties" xmlns:ns2="aa39420d-f1e0-4dc3-8d77-a1f0e85c5df9" xmlns:ns3="4221678a-ff24-4d5c-8a86-4d4103c9abd8" xmlns:ns4="8bd039b8-3139-4f3c-9d63-38c81a2f1e89" xmlns:ns5="879a6817-d4aa-48e2-8485-5ca37d4f72f3" targetNamespace="http://schemas.microsoft.com/office/2006/metadata/properties" ma:root="true" ma:fieldsID="f44401a57dfc205acd4915495c976314" ns2:_="" ns3:_="" ns4:_="" ns5:_="">
    <xsd:import namespace="aa39420d-f1e0-4dc3-8d77-a1f0e85c5df9"/>
    <xsd:import namespace="4221678a-ff24-4d5c-8a86-4d4103c9abd8"/>
    <xsd:import namespace="8bd039b8-3139-4f3c-9d63-38c81a2f1e89"/>
    <xsd:import namespace="879a6817-d4aa-48e2-8485-5ca37d4f72f3"/>
    <xsd:element name="properties">
      <xsd:complexType>
        <xsd:sequence>
          <xsd:element name="documentManagement">
            <xsd:complexType>
              <xsd:all>
                <xsd:element ref="ns2:MediaServiceMetadata" minOccurs="0"/>
                <xsd:element ref="ns2:MediaServiceFastMetadata" minOccurs="0"/>
                <xsd:element ref="ns2:_Flow_SignoffStatus" minOccurs="0"/>
                <xsd:element ref="ns2:MediaServiceAutoTags" minOccurs="0"/>
                <xsd:element ref="ns2:MediaServiceOCR" minOccurs="0"/>
                <xsd:element ref="ns3:SharedWithUsers" minOccurs="0"/>
                <xsd:element ref="ns3:SharedWithDetails" minOccurs="0"/>
                <xsd:element ref="ns2:MediaServiceDateTaken" minOccurs="0"/>
                <xsd:element ref="ns2:MediaServiceLocation" minOccurs="0"/>
                <xsd:element ref="ns2:Link" minOccurs="0"/>
                <xsd:element ref="ns4:MediaServiceGenerationTime" minOccurs="0"/>
                <xsd:element ref="ns4:MediaServiceEventHashCode" minOccurs="0"/>
                <xsd:element ref="ns4:MediaServiceAutoKeyPoints" minOccurs="0"/>
                <xsd:element ref="ns4:MediaServiceKeyPoints" minOccurs="0"/>
                <xsd:element ref="ns2:MediaLengthInSeconds" minOccurs="0"/>
                <xsd:element ref="ns2:lcf76f155ced4ddcb4097134ff3c332f" minOccurs="0"/>
                <xsd:element ref="ns5: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39420d-f1e0-4dc3-8d77-a1f0e85c5df9" elementFormDefault="qualified">
    <xsd:import namespace="http://schemas.microsoft.com/office/2006/documentManagement/types"/>
    <xsd:import namespace="http://schemas.microsoft.com/office/infopath/2007/PartnerControls"/>
    <xsd:element name="MediaServiceMetadata" ma:index="5" nillable="true" ma:displayName="MediaServiceMetadata" ma:hidden="true" ma:internalName="MediaServiceMetadata" ma:readOnly="true">
      <xsd:simpleType>
        <xsd:restriction base="dms:Note"/>
      </xsd:simpleType>
    </xsd:element>
    <xsd:element name="MediaServiceFastMetadata" ma:index="6" nillable="true" ma:displayName="MediaServiceFastMetadata" ma:hidden="true" ma:internalName="MediaServiceFastMetadata" ma:readOnly="true">
      <xsd:simpleType>
        <xsd:restriction base="dms:Note"/>
      </xsd:simpleType>
    </xsd:element>
    <xsd:element name="_Flow_SignoffStatus" ma:index="7" nillable="true" ma:displayName="Sign-off status" ma:internalName="_x0024_Resources_x003a_core_x002c_Signoff_Status_x003b_" ma:readOnly="false">
      <xsd:simpleType>
        <xsd:restriction base="dms:Text"/>
      </xsd:simpleType>
    </xsd:element>
    <xsd:element name="MediaServiceAutoTags" ma:index="8" nillable="true" ma:displayName="MediaServiceAutoTags" ma:description="" ma:internalName="MediaServiceAutoTags" ma:readOnly="true">
      <xsd:simpleType>
        <xsd:restriction base="dms:Text"/>
      </xsd:simpleType>
    </xsd:element>
    <xsd:element name="MediaServiceOCR" ma:index="9" nillable="true" ma:displayName="MediaServiceOCR" ma:description=""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MediaServiceLocation" ma:description="" ma:internalName="MediaServiceLocation" ma:readOnly="true">
      <xsd:simpleType>
        <xsd:restriction base="dms:Text"/>
      </xsd:simpleType>
    </xsd:element>
    <xsd:element name="Link" ma:index="14" nillable="true" ma:displayName="Link" ma:format="Hyperlink" ma:internalName="Link"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36f74f50-eee4-4842-901b-8f0ed899afb6"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221678a-ff24-4d5c-8a86-4d4103c9abd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bd039b8-3139-4f3c-9d63-38c81a2f1e89" elementFormDefault="qualified">
    <xsd:import namespace="http://schemas.microsoft.com/office/2006/documentManagement/types"/>
    <xsd:import namespace="http://schemas.microsoft.com/office/infopath/2007/PartnerControls"/>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79a6817-d4aa-48e2-8485-5ca37d4f72f3"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f87a5930-7036-4920-842a-1a6a4c4e3d81}" ma:internalName="TaxCatchAll" ma:showField="CatchAllData" ma:web="879a6817-d4aa-48e2-8485-5ca37d4f72f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9"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Flow_SignoffStatus xmlns="aa39420d-f1e0-4dc3-8d77-a1f0e85c5df9" xsi:nil="true"/>
    <Link xmlns="aa39420d-f1e0-4dc3-8d77-a1f0e85c5df9">
      <Url xsi:nil="true"/>
      <Description xsi:nil="true"/>
    </Link>
    <TaxCatchAll xmlns="879a6817-d4aa-48e2-8485-5ca37d4f72f3" xsi:nil="true"/>
    <lcf76f155ced4ddcb4097134ff3c332f xmlns="aa39420d-f1e0-4dc3-8d77-a1f0e85c5df9">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161A9EDE-56D4-4A58-88EE-179AD29F8E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a39420d-f1e0-4dc3-8d77-a1f0e85c5df9"/>
    <ds:schemaRef ds:uri="4221678a-ff24-4d5c-8a86-4d4103c9abd8"/>
    <ds:schemaRef ds:uri="8bd039b8-3139-4f3c-9d63-38c81a2f1e89"/>
    <ds:schemaRef ds:uri="879a6817-d4aa-48e2-8485-5ca37d4f72f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9611867-9740-499B-857A-DBCBCE70E788}">
  <ds:schemaRefs>
    <ds:schemaRef ds:uri="http://schemas.microsoft.com/sharepoint/v3/contenttype/forms"/>
  </ds:schemaRefs>
</ds:datastoreItem>
</file>

<file path=customXml/itemProps3.xml><?xml version="1.0" encoding="utf-8"?>
<ds:datastoreItem xmlns:ds="http://schemas.openxmlformats.org/officeDocument/2006/customXml" ds:itemID="{13BEBF05-DAC6-4782-9F06-B934D4E7D7A4}">
  <ds:schemaRefs>
    <ds:schemaRef ds:uri="http://schemas.microsoft.com/office/infopath/2007/PartnerControls"/>
    <ds:schemaRef ds:uri="http://purl.org/dc/terms/"/>
    <ds:schemaRef ds:uri="http://purl.org/dc/dcmitype/"/>
    <ds:schemaRef ds:uri="http://purl.org/dc/elements/1.1/"/>
    <ds:schemaRef ds:uri="b7277125-5cf2-4d3c-bf01-042c83284812"/>
    <ds:schemaRef ds:uri="http://schemas.microsoft.com/office/2006/documentManagement/types"/>
    <ds:schemaRef ds:uri="http://www.w3.org/XML/1998/namespace"/>
    <ds:schemaRef ds:uri="http://schemas.openxmlformats.org/package/2006/metadata/core-properties"/>
    <ds:schemaRef ds:uri="http://schemas.microsoft.com/office/2006/metadata/properties"/>
    <ds:schemaRef ds:uri="aa39420d-f1e0-4dc3-8d77-a1f0e85c5df9"/>
    <ds:schemaRef ds:uri="879a6817-d4aa-48e2-8485-5ca37d4f72f3"/>
  </ds:schemaRefs>
</ds:datastoreItem>
</file>

<file path=docMetadata/LabelInfo.xml><?xml version="1.0" encoding="utf-8"?>
<clbl:labelList xmlns:clbl="http://schemas.microsoft.com/office/2020/mipLabelMetadata">
  <clbl:label id="{3b07dc1f-22e7-4be1-ac66-a88bf3550222}" enabled="0" method="" siteId="{3b07dc1f-22e7-4be1-ac66-a88bf3550222}" removed="1"/>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DotNet Malaga 2022_Beautiful_MAUI</Template>
  <TotalTime>352</TotalTime>
  <Words>1331</Words>
  <Application>Microsoft Office PowerPoint</Application>
  <PresentationFormat>On-screen Show (16:9)</PresentationFormat>
  <Paragraphs>219</Paragraphs>
  <Slides>42</Slides>
  <Notes>21</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42</vt:i4>
      </vt:variant>
    </vt:vector>
  </HeadingPairs>
  <TitlesOfParts>
    <vt:vector size="55" baseType="lpstr">
      <vt:lpstr>Arial</vt:lpstr>
      <vt:lpstr>Calibri</vt:lpstr>
      <vt:lpstr>Calibri Light</vt:lpstr>
      <vt:lpstr>Consolas</vt:lpstr>
      <vt:lpstr>inherit</vt:lpstr>
      <vt:lpstr>Neo Sans Std Medium</vt:lpstr>
      <vt:lpstr>Roboto</vt:lpstr>
      <vt:lpstr>Segoe UI</vt:lpstr>
      <vt:lpstr>Segoe UI </vt:lpstr>
      <vt:lpstr>Segoe UI Light</vt:lpstr>
      <vt:lpstr>Segoe UI Light (Títulos)</vt:lpstr>
      <vt:lpstr>Segoe UI Semibold</vt:lpstr>
      <vt:lpstr>Tema de Office</vt:lpstr>
      <vt:lpstr>Building Beautiful apps using .NET MAUI</vt:lpstr>
      <vt:lpstr>Javier Suárez Ruiz</vt:lpstr>
      <vt:lpstr>¿Qué vamos a ver?</vt:lpstr>
      <vt:lpstr>PowerPoint Presentation</vt:lpstr>
      <vt:lpstr>.NET MAUI Summary</vt:lpstr>
      <vt:lpstr>Tendencias actuales</vt:lpstr>
      <vt:lpstr>Tendencias en diseño de Apps móviles</vt:lpstr>
      <vt:lpstr>Tendencias</vt:lpstr>
      <vt:lpstr>La búsqueda de la inspiración</vt:lpstr>
      <vt:lpstr>La búsqueda de la inspiración</vt:lpstr>
      <vt:lpstr>Animaciones y transiciones</vt:lpstr>
      <vt:lpstr>Animaciones</vt:lpstr>
      <vt:lpstr>Animaciones</vt:lpstr>
      <vt:lpstr>Animaciones</vt:lpstr>
      <vt:lpstr>Animaciones</vt:lpstr>
      <vt:lpstr>Animaciones progresivas (ScrollView, CarouselView, etc.)</vt:lpstr>
      <vt:lpstr>DEMO</vt:lpstr>
      <vt:lpstr>Lottie</vt:lpstr>
      <vt:lpstr>Lottie </vt:lpstr>
      <vt:lpstr>Lottie</vt:lpstr>
      <vt:lpstr>DEMO</vt:lpstr>
      <vt:lpstr>Figuras, sombras y más</vt:lpstr>
      <vt:lpstr>Shapes </vt:lpstr>
      <vt:lpstr>Clipping </vt:lpstr>
      <vt:lpstr>Sombras </vt:lpstr>
      <vt:lpstr>Border</vt:lpstr>
      <vt:lpstr>Border </vt:lpstr>
      <vt:lpstr>DEMO</vt:lpstr>
      <vt:lpstr>.NET MAUI Graphics</vt:lpstr>
      <vt:lpstr>.NET MAUI Graphics </vt:lpstr>
      <vt:lpstr>.NET MAUI Graphics </vt:lpstr>
      <vt:lpstr>DEMO</vt:lpstr>
      <vt:lpstr>Desktop</vt:lpstr>
      <vt:lpstr>Soporte a escritorio</vt:lpstr>
      <vt:lpstr>DEMO</vt:lpstr>
      <vt:lpstr>Librerías de terceros</vt:lpstr>
      <vt:lpstr>Librerías de terceros</vt:lpstr>
      <vt:lpstr>DEMO</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Beautiful apps using .NET MAUI</dc:title>
  <dc:creator>Javier Suárez Ruiz</dc:creator>
  <cp:lastModifiedBy>Javier Suárez Ruiz</cp:lastModifiedBy>
  <cp:revision>27</cp:revision>
  <dcterms:created xsi:type="dcterms:W3CDTF">2022-10-31T16:34:23Z</dcterms:created>
  <dcterms:modified xsi:type="dcterms:W3CDTF">2022-11-01T17:07:51Z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0x010100D5E697746F3F954E812D0F6E57DE2779</vt:lpwstr>
  </property>
  <property fmtid="{D5CDD505-2E9C-101B-9397-08002B2CF9AE}" pid="3" name="Order">
    <vt:r8>39000</vt:r8>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ies>
</file>